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7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6" r:id="rId17"/>
    <p:sldId id="277" r:id="rId18"/>
    <p:sldId id="278" r:id="rId19"/>
    <p:sldId id="272"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697" autoAdjust="0"/>
    <p:restoredTop sz="94660"/>
  </p:normalViewPr>
  <p:slideViewPr>
    <p:cSldViewPr>
      <p:cViewPr>
        <p:scale>
          <a:sx n="69" d="100"/>
          <a:sy n="69" d="100"/>
        </p:scale>
        <p:origin x="-8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AF835-5F34-4683-B9B6-1F372A778FA8}" type="datetimeFigureOut">
              <a:rPr lang="en-US" smtClean="0"/>
              <a:pPr/>
              <a:t>4/14/2011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BDD00-FB0A-4FA3-872C-B470F9823220}" type="slidenum">
              <a:rPr lang="en-US" smtClean="0"/>
              <a:pPr/>
              <a:t>‹#›</a:t>
            </a:fld>
            <a:endParaRPr lang="en-US"/>
          </a:p>
        </p:txBody>
      </p:sp>
    </p:spTree>
    <p:extLst>
      <p:ext uri="{BB962C8B-B14F-4D97-AF65-F5344CB8AC3E}">
        <p14:creationId xmlns="" xmlns:p14="http://schemas.microsoft.com/office/powerpoint/2010/main" val="1600239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3C9886-338B-42A9-B718-1EB8881D5FC4}" type="datetimeFigureOut">
              <a:rPr lang="en-US" smtClean="0"/>
              <a:pPr/>
              <a:t>4/14/2011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3C9886-338B-42A9-B718-1EB8881D5FC4}" type="datetimeFigureOut">
              <a:rPr lang="en-US" smtClean="0"/>
              <a:pPr/>
              <a:t>4/14/2011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3C9886-338B-42A9-B718-1EB8881D5FC4}" type="datetimeFigureOut">
              <a:rPr lang="en-US" smtClean="0"/>
              <a:pPr/>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3C9886-338B-42A9-B718-1EB8881D5FC4}" type="datetimeFigureOut">
              <a:rPr lang="en-US" smtClean="0"/>
              <a:pPr/>
              <a:t>4/14/2011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3C9886-338B-42A9-B718-1EB8881D5FC4}" type="datetimeFigureOut">
              <a:rPr lang="en-US" smtClean="0"/>
              <a:pPr/>
              <a:t>4/14/2011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C9886-338B-42A9-B718-1EB8881D5FC4}" type="datetimeFigureOut">
              <a:rPr lang="en-US" smtClean="0"/>
              <a:pPr/>
              <a:t>4/14/2011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3C9886-338B-42A9-B718-1EB8881D5FC4}" type="datetimeFigureOut">
              <a:rPr lang="en-US" smtClean="0"/>
              <a:pPr/>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3C9886-338B-42A9-B718-1EB8881D5FC4}" type="datetimeFigureOut">
              <a:rPr lang="en-US" smtClean="0"/>
              <a:pPr/>
              <a:t>4/14/2011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0B35628-E5D2-4F55-B309-F1C83B3EAAF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3C9886-338B-42A9-B718-1EB8881D5FC4}" type="datetimeFigureOut">
              <a:rPr lang="en-US" smtClean="0"/>
              <a:pPr/>
              <a:t>4/14/2011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0B35628-E5D2-4F55-B309-F1C83B3EAAF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a:t>
            </a:r>
            <a:r>
              <a:rPr lang="en-US" dirty="0" smtClean="0">
                <a:latin typeface="Calibri" pitchFamily="34" charset="0"/>
              </a:rPr>
              <a:t> Education Oral Presentation</a:t>
            </a:r>
            <a:endParaRPr lang="en-US" dirty="0"/>
          </a:p>
        </p:txBody>
      </p:sp>
      <p:sp>
        <p:nvSpPr>
          <p:cNvPr id="3" name="Content Placeholder 2"/>
          <p:cNvSpPr>
            <a:spLocks noGrp="1"/>
          </p:cNvSpPr>
          <p:nvPr>
            <p:ph idx="1"/>
          </p:nvPr>
        </p:nvSpPr>
        <p:spPr/>
        <p:txBody>
          <a:bodyPr>
            <a:normAutofit lnSpcReduction="10000"/>
          </a:bodyPr>
          <a:lstStyle/>
          <a:p>
            <a:pPr>
              <a:buNone/>
            </a:pPr>
            <a:r>
              <a:rPr lang="en-US" sz="2400" dirty="0" smtClean="0">
                <a:latin typeface="Comic Sans MS" pitchFamily="66" charset="0"/>
              </a:rPr>
              <a:t>Investigating the Effects of </a:t>
            </a:r>
            <a:r>
              <a:rPr lang="en-US" sz="2400" dirty="0" err="1" smtClean="0">
                <a:latin typeface="Comic Sans MS" pitchFamily="66" charset="0"/>
              </a:rPr>
              <a:t>Facebook</a:t>
            </a:r>
            <a:r>
              <a:rPr lang="en-US" sz="2400" dirty="0" smtClean="0">
                <a:latin typeface="Comic Sans MS" pitchFamily="66" charset="0"/>
              </a:rPr>
              <a:t> on the Social Health of RI Year 1 Boys</a:t>
            </a:r>
            <a:r>
              <a:rPr lang="en-US" sz="2400" dirty="0" smtClean="0">
                <a:latin typeface="Comic Sans MS" pitchFamily="66" charset="0"/>
              </a:rPr>
              <a:t>.</a:t>
            </a:r>
            <a:endParaRPr lang="en-US" sz="2400" dirty="0" smtClean="0">
              <a:latin typeface="Comic Sans MS" pitchFamily="66" charset="0"/>
            </a:endParaRPr>
          </a:p>
          <a:p>
            <a:pPr>
              <a:buNone/>
            </a:pPr>
            <a:r>
              <a:rPr lang="en-US" sz="2400" dirty="0" smtClean="0">
                <a:latin typeface="Comic Sans MS" pitchFamily="66" charset="0"/>
              </a:rPr>
              <a:t>Group:6</a:t>
            </a:r>
            <a:endParaRPr lang="en-US" sz="2400" dirty="0" smtClean="0">
              <a:latin typeface="Comic Sans MS" pitchFamily="66" charset="0"/>
            </a:endParaRPr>
          </a:p>
          <a:p>
            <a:pPr>
              <a:buNone/>
            </a:pPr>
            <a:r>
              <a:rPr lang="en-US" sz="2400" dirty="0" smtClean="0">
                <a:latin typeface="Comic Sans MS" pitchFamily="66" charset="0"/>
              </a:rPr>
              <a:t>Class</a:t>
            </a:r>
            <a:r>
              <a:rPr lang="en-US" sz="2400" dirty="0" smtClean="0">
                <a:latin typeface="Comic Sans MS" pitchFamily="66" charset="0"/>
              </a:rPr>
              <a:t>: </a:t>
            </a:r>
            <a:r>
              <a:rPr lang="en-US" sz="2400" u="sng" dirty="0" smtClean="0">
                <a:latin typeface="Comic Sans MS" pitchFamily="66" charset="0"/>
              </a:rPr>
              <a:t>1E</a:t>
            </a:r>
          </a:p>
          <a:p>
            <a:pPr>
              <a:buNone/>
            </a:pPr>
            <a:r>
              <a:rPr lang="en-US" sz="2400" dirty="0" smtClean="0">
                <a:latin typeface="Comic Sans MS" pitchFamily="66" charset="0"/>
              </a:rPr>
              <a:t>Name</a:t>
            </a:r>
            <a:r>
              <a:rPr lang="en-US" sz="2400" dirty="0" smtClean="0">
                <a:latin typeface="Comic Sans MS" pitchFamily="66" charset="0"/>
              </a:rPr>
              <a:t>: </a:t>
            </a:r>
            <a:r>
              <a:rPr lang="en-US" sz="2400" dirty="0" err="1" smtClean="0">
                <a:latin typeface="Comic Sans MS" pitchFamily="66" charset="0"/>
              </a:rPr>
              <a:t>Muhd</a:t>
            </a:r>
            <a:r>
              <a:rPr lang="en-US" sz="2400" dirty="0" smtClean="0">
                <a:latin typeface="Comic Sans MS" pitchFamily="66" charset="0"/>
              </a:rPr>
              <a:t> </a:t>
            </a:r>
            <a:r>
              <a:rPr lang="en-US" sz="2400" dirty="0" err="1" smtClean="0">
                <a:latin typeface="Comic Sans MS" pitchFamily="66" charset="0"/>
              </a:rPr>
              <a:t>Akmal</a:t>
            </a:r>
            <a:r>
              <a:rPr lang="en-US" sz="2400" dirty="0" smtClean="0">
                <a:latin typeface="Comic Sans MS" pitchFamily="66" charset="0"/>
              </a:rPr>
              <a:t>, 19 ( </a:t>
            </a:r>
            <a:r>
              <a:rPr lang="en-US" sz="2400" dirty="0" smtClean="0">
                <a:latin typeface="Comic Sans MS" pitchFamily="66" charset="0"/>
              </a:rPr>
              <a:t>Group </a:t>
            </a:r>
            <a:r>
              <a:rPr lang="en-US" sz="2400" dirty="0" smtClean="0">
                <a:latin typeface="Comic Sans MS" pitchFamily="66" charset="0"/>
              </a:rPr>
              <a:t>Leader)</a:t>
            </a:r>
          </a:p>
          <a:p>
            <a:pPr>
              <a:buNone/>
            </a:pPr>
            <a:r>
              <a:rPr lang="en-US" sz="2400" dirty="0" smtClean="0">
                <a:latin typeface="Comic Sans MS" pitchFamily="66" charset="0"/>
              </a:rPr>
              <a:t>           </a:t>
            </a:r>
            <a:r>
              <a:rPr lang="en-US" sz="2400" dirty="0" err="1" smtClean="0">
                <a:latin typeface="Comic Sans MS" pitchFamily="66" charset="0"/>
              </a:rPr>
              <a:t>Muhd</a:t>
            </a:r>
            <a:r>
              <a:rPr lang="en-US" sz="2400" dirty="0" smtClean="0">
                <a:latin typeface="Comic Sans MS" pitchFamily="66" charset="0"/>
              </a:rPr>
              <a:t> </a:t>
            </a:r>
            <a:r>
              <a:rPr lang="en-US" sz="2400" dirty="0" err="1" smtClean="0">
                <a:latin typeface="Comic Sans MS" pitchFamily="66" charset="0"/>
              </a:rPr>
              <a:t>Rasydan</a:t>
            </a:r>
            <a:r>
              <a:rPr lang="en-US" sz="2400" dirty="0" smtClean="0">
                <a:latin typeface="Comic Sans MS" pitchFamily="66" charset="0"/>
              </a:rPr>
              <a:t>, 22</a:t>
            </a:r>
          </a:p>
          <a:p>
            <a:pPr>
              <a:buNone/>
            </a:pPr>
            <a:r>
              <a:rPr lang="en-US" dirty="0" smtClean="0">
                <a:latin typeface="Comic Sans MS" pitchFamily="66" charset="0"/>
              </a:rPr>
              <a:t>          </a:t>
            </a:r>
            <a:r>
              <a:rPr lang="en-US" dirty="0" err="1" smtClean="0">
                <a:latin typeface="Comic Sans MS" pitchFamily="66" charset="0"/>
              </a:rPr>
              <a:t>Mukund</a:t>
            </a:r>
            <a:r>
              <a:rPr lang="en-US" dirty="0" smtClean="0">
                <a:latin typeface="Comic Sans MS" pitchFamily="66" charset="0"/>
              </a:rPr>
              <a:t> </a:t>
            </a:r>
            <a:r>
              <a:rPr lang="en-US" dirty="0" err="1" smtClean="0">
                <a:latin typeface="Comic Sans MS" pitchFamily="66" charset="0"/>
              </a:rPr>
              <a:t>Bala</a:t>
            </a:r>
            <a:r>
              <a:rPr lang="en-US" dirty="0" smtClean="0">
                <a:latin typeface="Comic Sans MS" pitchFamily="66" charset="0"/>
              </a:rPr>
              <a:t>, </a:t>
            </a:r>
            <a:r>
              <a:rPr lang="en-US" dirty="0" smtClean="0">
                <a:latin typeface="Comic Sans MS" pitchFamily="66" charset="0"/>
              </a:rPr>
              <a:t>23</a:t>
            </a:r>
          </a:p>
          <a:p>
            <a:pPr>
              <a:buNone/>
            </a:pPr>
            <a:r>
              <a:rPr lang="en-US" dirty="0" smtClean="0">
                <a:latin typeface="Comic Sans MS" pitchFamily="66" charset="0"/>
              </a:rPr>
              <a:t>	</a:t>
            </a:r>
            <a:r>
              <a:rPr lang="en-US" dirty="0" smtClean="0">
                <a:latin typeface="Comic Sans MS" pitchFamily="66" charset="0"/>
              </a:rPr>
              <a:t>	</a:t>
            </a:r>
            <a:r>
              <a:rPr lang="en-US" sz="2400" dirty="0" smtClean="0">
                <a:latin typeface="Comic Sans MS" pitchFamily="66" charset="0"/>
              </a:rPr>
              <a:t> Ng Louie, 24</a:t>
            </a:r>
          </a:p>
          <a:p>
            <a:endParaRPr lang="en-US" sz="2400" dirty="0" smtClean="0">
              <a:latin typeface="Comic Sans MS" pitchFamily="66" charset="0"/>
            </a:endParaRPr>
          </a:p>
          <a:p>
            <a:pPr>
              <a:buNone/>
            </a:pPr>
            <a:r>
              <a:rPr lang="en-US" sz="2400" dirty="0" smtClean="0">
                <a:latin typeface="Comic Sans MS" pitchFamily="66" charset="0"/>
              </a:rPr>
              <a:t>Teacher Mentor: </a:t>
            </a:r>
            <a:r>
              <a:rPr lang="en-US" sz="2400" dirty="0" err="1" smtClean="0">
                <a:latin typeface="Comic Sans MS" pitchFamily="66" charset="0"/>
              </a:rPr>
              <a:t>Mr</a:t>
            </a:r>
            <a:r>
              <a:rPr lang="en-US" sz="2400" dirty="0" smtClean="0">
                <a:latin typeface="Comic Sans MS" pitchFamily="66" charset="0"/>
              </a:rPr>
              <a:t> Edmund Chow</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 </a:t>
            </a:r>
            <a:br>
              <a:rPr lang="en-US" dirty="0" smtClean="0"/>
            </a:br>
            <a:endParaRPr lang="en-US" dirty="0"/>
          </a:p>
        </p:txBody>
      </p:sp>
      <p:sp>
        <p:nvSpPr>
          <p:cNvPr id="3" name="Content Placeholder 2"/>
          <p:cNvSpPr>
            <a:spLocks noGrp="1"/>
          </p:cNvSpPr>
          <p:nvPr>
            <p:ph idx="1"/>
          </p:nvPr>
        </p:nvSpPr>
        <p:spPr/>
        <p:txBody>
          <a:bodyPr/>
          <a:lstStyle/>
          <a:p>
            <a:r>
              <a:rPr lang="en-US" sz="2400" dirty="0" smtClean="0"/>
              <a:t>80% of respondents use </a:t>
            </a:r>
            <a:r>
              <a:rPr lang="en-US" sz="2400" dirty="0" err="1" smtClean="0"/>
              <a:t>Facebook</a:t>
            </a:r>
            <a:r>
              <a:rPr lang="en-US" sz="2400" dirty="0" smtClean="0"/>
              <a:t>.</a:t>
            </a:r>
          </a:p>
          <a:p>
            <a:r>
              <a:rPr lang="en-US" sz="2400" dirty="0" smtClean="0"/>
              <a:t>More respondents said that they felt positive after using </a:t>
            </a:r>
            <a:r>
              <a:rPr lang="en-US" sz="2400" dirty="0" err="1" smtClean="0"/>
              <a:t>Facebook</a:t>
            </a:r>
            <a:r>
              <a:rPr lang="en-US" sz="2400" dirty="0" smtClean="0"/>
              <a:t>.</a:t>
            </a:r>
          </a:p>
          <a:p>
            <a:r>
              <a:rPr lang="en-US" sz="2400" dirty="0" smtClean="0"/>
              <a:t>56% of respondents said that they became withdrawn from others and that it cause misunderstandings among friends and family.</a:t>
            </a:r>
          </a:p>
          <a:p>
            <a:r>
              <a:rPr lang="en-US" sz="2400" dirty="0" smtClean="0"/>
              <a:t>44% of respondents said that it cause indifference in attitude within family.</a:t>
            </a:r>
          </a:p>
          <a:p>
            <a:r>
              <a:rPr lang="en-US" sz="2400" dirty="0" smtClean="0"/>
              <a:t>Most respondents use </a:t>
            </a:r>
            <a:r>
              <a:rPr lang="en-US" sz="2400" dirty="0" err="1" smtClean="0"/>
              <a:t>Facebook</a:t>
            </a:r>
            <a:r>
              <a:rPr lang="en-US" sz="2400" dirty="0" smtClean="0"/>
              <a:t> for either 1 hour or less or more than 8 hours a week on average</a:t>
            </a: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Discussion</a:t>
            </a:r>
            <a:br>
              <a:rPr lang="en-US" dirty="0" smtClean="0"/>
            </a:br>
            <a:endParaRPr lang="en-US" dirty="0" smtClean="0"/>
          </a:p>
        </p:txBody>
      </p:sp>
      <p:sp>
        <p:nvSpPr>
          <p:cNvPr id="3" name="Content Placeholder 2"/>
          <p:cNvSpPr>
            <a:spLocks noGrp="1"/>
          </p:cNvSpPr>
          <p:nvPr>
            <p:ph idx="1"/>
          </p:nvPr>
        </p:nvSpPr>
        <p:spPr/>
        <p:txBody>
          <a:bodyPr>
            <a:normAutofit/>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a:t>
            </a:r>
            <a:br>
              <a:rPr lang="en-US" dirty="0" smtClean="0"/>
            </a:b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a:t>
            </a:r>
            <a:br>
              <a:rPr lang="en-US" dirty="0" smtClean="0"/>
            </a:b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Self reflection</a:t>
            </a:r>
          </a:p>
          <a:p>
            <a:pPr>
              <a:buNone/>
            </a:pPr>
            <a:r>
              <a:rPr lang="en-US" dirty="0" smtClean="0"/>
              <a:t>-Problems encountered and solutions</a:t>
            </a:r>
          </a:p>
          <a:p>
            <a:pPr>
              <a:buNone/>
            </a:pPr>
            <a:r>
              <a:rPr lang="en-US" dirty="0" smtClean="0"/>
              <a:t>-Limitations and delimitations</a:t>
            </a:r>
          </a:p>
          <a:p>
            <a:pPr>
              <a:buNone/>
            </a:pPr>
            <a:r>
              <a:rPr lang="en-US" dirty="0" smtClean="0"/>
              <a:t>-Better approach to problem</a:t>
            </a:r>
          </a:p>
          <a:p>
            <a:pPr>
              <a:buNone/>
            </a:pPr>
            <a:r>
              <a:rPr lang="en-US" dirty="0" smtClean="0"/>
              <a:t>-Future extension for project</a:t>
            </a:r>
          </a:p>
          <a:p>
            <a:r>
              <a:rPr lang="en-US" dirty="0" smtClean="0"/>
              <a:t>References</a:t>
            </a:r>
          </a:p>
          <a:p>
            <a:r>
              <a:rPr lang="en-US" dirty="0" smtClean="0"/>
              <a:t>Acknowledgement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 reflection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sz="3100" b="1" dirty="0" smtClean="0"/>
              <a:t>Problems encountered and solutions</a:t>
            </a:r>
          </a:p>
          <a:p>
            <a:pPr marL="137160" indent="0">
              <a:buNone/>
            </a:pPr>
            <a:r>
              <a:rPr lang="en-US" sz="2800" dirty="0" smtClean="0"/>
              <a:t>	We </a:t>
            </a:r>
            <a:r>
              <a:rPr lang="en-US" sz="2800" dirty="0" smtClean="0"/>
              <a:t>had not narrowed down our topic enough.  Thus, we were not able to get focused results. Thus, we had to narrow it down to our current one.</a:t>
            </a:r>
          </a:p>
          <a:p>
            <a:pPr marL="137160" indent="0">
              <a:buNone/>
            </a:pPr>
            <a:r>
              <a:rPr lang="en-US" sz="2800" dirty="0" smtClean="0"/>
              <a:t>	Some of our survey respondents did not really take the time to answer our questions. Thus, some surveys were just a clump of scribbles. So, we had to conduct those few surveys again with different respondents.</a:t>
            </a:r>
          </a:p>
          <a:p>
            <a:pPr marL="137160" indent="0">
              <a:buNone/>
            </a:pPr>
            <a:r>
              <a:rPr lang="en-US" sz="2800" dirty="0" smtClean="0"/>
              <a:t>	</a:t>
            </a:r>
            <a:r>
              <a:rPr lang="en-US" sz="2800" dirty="0" smtClean="0"/>
              <a:t>Another </a:t>
            </a:r>
            <a:r>
              <a:rPr lang="en-US" sz="2800" dirty="0" smtClean="0"/>
              <a:t>problem was that </a:t>
            </a:r>
            <a:r>
              <a:rPr lang="en-US" sz="2800" dirty="0" smtClean="0"/>
              <a:t>we did not have enough time to meet up.  Even if we  had free time in the afternoon, they do not coincide with each other so we could not come together to discuss our work. </a:t>
            </a:r>
            <a:r>
              <a:rPr lang="en-US" sz="2800" dirty="0" smtClean="0"/>
              <a:t>T</a:t>
            </a:r>
            <a:r>
              <a:rPr lang="en-US" sz="2800" dirty="0" smtClean="0"/>
              <a:t>hus </a:t>
            </a:r>
            <a:r>
              <a:rPr lang="en-US" sz="2800" dirty="0" smtClean="0"/>
              <a:t>we divided the work.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Self reflection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buNone/>
            </a:pPr>
            <a:r>
              <a:rPr lang="en-US" b="1" dirty="0" smtClean="0"/>
              <a:t>Limitations and </a:t>
            </a:r>
            <a:r>
              <a:rPr lang="en-US" b="1" dirty="0" smtClean="0"/>
              <a:t>delimitations</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 </a:t>
            </a:r>
            <a:r>
              <a:rPr lang="en-US" dirty="0" smtClean="0"/>
              <a:t>reflection</a:t>
            </a:r>
            <a:br>
              <a:rPr lang="en-US" dirty="0" smtClean="0"/>
            </a:br>
            <a:endParaRPr lang="en-US" dirty="0"/>
          </a:p>
        </p:txBody>
      </p:sp>
      <p:sp>
        <p:nvSpPr>
          <p:cNvPr id="3" name="Content Placeholder 2"/>
          <p:cNvSpPr>
            <a:spLocks noGrp="1"/>
          </p:cNvSpPr>
          <p:nvPr>
            <p:ph idx="1"/>
          </p:nvPr>
        </p:nvSpPr>
        <p:spPr/>
        <p:txBody>
          <a:bodyPr/>
          <a:lstStyle/>
          <a:p>
            <a:r>
              <a:rPr lang="en-US" b="1" dirty="0" smtClean="0"/>
              <a:t>Better approach to problem</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 </a:t>
            </a:r>
            <a:r>
              <a:rPr lang="en-US" dirty="0" smtClean="0"/>
              <a:t>reflection</a:t>
            </a:r>
            <a:br>
              <a:rPr lang="en-US" dirty="0" smtClean="0"/>
            </a:br>
            <a:endParaRPr lang="en-US" dirty="0"/>
          </a:p>
        </p:txBody>
      </p:sp>
      <p:sp>
        <p:nvSpPr>
          <p:cNvPr id="3" name="Content Placeholder 2"/>
          <p:cNvSpPr>
            <a:spLocks noGrp="1"/>
          </p:cNvSpPr>
          <p:nvPr>
            <p:ph idx="1"/>
          </p:nvPr>
        </p:nvSpPr>
        <p:spPr/>
        <p:txBody>
          <a:bodyPr/>
          <a:lstStyle/>
          <a:p>
            <a:pPr>
              <a:buNone/>
            </a:pPr>
            <a:r>
              <a:rPr lang="en-US" b="1" dirty="0" smtClean="0"/>
              <a:t>Future extension for project</a:t>
            </a:r>
          </a:p>
          <a:p>
            <a:pPr>
              <a:buNone/>
            </a:pPr>
            <a:r>
              <a:rPr lang="en-US" sz="2800" dirty="0" smtClean="0"/>
              <a:t>		This </a:t>
            </a:r>
            <a:r>
              <a:rPr lang="en-US" sz="2800" dirty="0" smtClean="0"/>
              <a:t>research could be conducted on a more wide scale basis. Instead of RI Year1 students, it could be teenagers in Singapore. Opinions can also be taken from the point of view of parents so that different perspectives can be acquired. A survey can be conducted on 50 respondents for very diverse opinions on this issue.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br>
              <a:rPr lang="en-US" dirty="0" smtClean="0"/>
            </a:b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Introduction</a:t>
            </a:r>
            <a:endParaRPr lang="en-US" dirty="0"/>
          </a:p>
        </p:txBody>
      </p:sp>
      <p:sp>
        <p:nvSpPr>
          <p:cNvPr id="3" name="Subtitle 2"/>
          <p:cNvSpPr>
            <a:spLocks noGrp="1"/>
          </p:cNvSpPr>
          <p:nvPr>
            <p:ph type="subTitle" idx="1"/>
          </p:nvPr>
        </p:nvSpPr>
        <p:spPr/>
        <p:txBody>
          <a:bodyPr>
            <a:normAutofit fontScale="92500" lnSpcReduction="10000"/>
          </a:bodyPr>
          <a:lstStyle/>
          <a:p>
            <a:pPr algn="ctr">
              <a:buFont typeface="Arial" pitchFamily="34" charset="0"/>
              <a:buChar char="•"/>
            </a:pPr>
            <a:r>
              <a:rPr lang="en-US" dirty="0" smtClean="0"/>
              <a:t>Overview</a:t>
            </a:r>
          </a:p>
          <a:p>
            <a:pPr algn="ctr">
              <a:buFont typeface="Arial" pitchFamily="34" charset="0"/>
              <a:buChar char="•"/>
            </a:pPr>
            <a:r>
              <a:rPr lang="en-US" dirty="0" smtClean="0"/>
              <a:t>Background</a:t>
            </a:r>
          </a:p>
          <a:p>
            <a:pPr algn="ctr">
              <a:buFont typeface="Arial" pitchFamily="34" charset="0"/>
              <a:buChar char="•"/>
            </a:pPr>
            <a:r>
              <a:rPr lang="en-US" dirty="0" smtClean="0"/>
              <a:t>Objectives, Hypothesis and Explanation</a:t>
            </a:r>
          </a:p>
          <a:p>
            <a:pPr algn="ctr">
              <a:buFont typeface="Arial" pitchFamily="34" charset="0"/>
              <a:buChar char="•"/>
            </a:pPr>
            <a:r>
              <a:rPr lang="en-US" dirty="0" smtClean="0"/>
              <a:t>Description</a:t>
            </a:r>
          </a:p>
          <a:p>
            <a:pPr algn="ctr">
              <a:buFont typeface="Arial" pitchFamily="34" charset="0"/>
              <a:buChar char="•"/>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Acknowledgement</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137160" indent="0">
              <a:buNone/>
            </a:pPr>
            <a:r>
              <a:rPr lang="en-US" sz="2800" dirty="0" smtClean="0"/>
              <a:t>	W</a:t>
            </a:r>
            <a:r>
              <a:rPr lang="en-US" sz="2800" dirty="0" smtClean="0"/>
              <a:t>e </a:t>
            </a:r>
            <a:r>
              <a:rPr lang="en-US" sz="2800" dirty="0" smtClean="0"/>
              <a:t>would like to </a:t>
            </a:r>
            <a:r>
              <a:rPr lang="en-US" sz="2800" dirty="0" smtClean="0"/>
              <a:t>thank Mr</a:t>
            </a:r>
            <a:r>
              <a:rPr lang="en-US" sz="2800" dirty="0" smtClean="0"/>
              <a:t>. Edmund Chow for </a:t>
            </a:r>
            <a:r>
              <a:rPr lang="en-US" sz="2800" dirty="0" smtClean="0"/>
              <a:t>his guidance and useful opinions, </a:t>
            </a:r>
            <a:r>
              <a:rPr lang="en-US" sz="2800" dirty="0" smtClean="0"/>
              <a:t>our fellow classmates for sharing their thoughts about our project and giving us improvement </a:t>
            </a:r>
            <a:r>
              <a:rPr lang="en-US" sz="2800" dirty="0" smtClean="0"/>
              <a:t>points, </a:t>
            </a:r>
            <a:r>
              <a:rPr lang="en-US" sz="2800" dirty="0" smtClean="0"/>
              <a:t>Ms. </a:t>
            </a:r>
            <a:r>
              <a:rPr lang="en-US" sz="2800" dirty="0" smtClean="0"/>
              <a:t>Jamie for </a:t>
            </a:r>
            <a:r>
              <a:rPr lang="en-US" sz="2800" dirty="0" smtClean="0"/>
              <a:t>giving us an insight on this issue and </a:t>
            </a:r>
            <a:r>
              <a:rPr lang="en-US" sz="2800" dirty="0" smtClean="0"/>
              <a:t>giving </a:t>
            </a:r>
            <a:r>
              <a:rPr lang="en-US" sz="2800" dirty="0" smtClean="0"/>
              <a:t>us invaluable information to aid us in our </a:t>
            </a:r>
            <a:r>
              <a:rPr lang="en-US" sz="2800" dirty="0" smtClean="0"/>
              <a:t>work and, last but not least,  our </a:t>
            </a:r>
            <a:r>
              <a:rPr lang="en-US" sz="2800" dirty="0" smtClean="0"/>
              <a:t>survey </a:t>
            </a:r>
            <a:r>
              <a:rPr lang="en-US" sz="2800" dirty="0" smtClean="0"/>
              <a:t>respondents for </a:t>
            </a:r>
            <a:r>
              <a:rPr lang="en-US" sz="2800" dirty="0" smtClean="0"/>
              <a:t>giving us their honest </a:t>
            </a:r>
            <a:r>
              <a:rPr lang="en-US" sz="2800" dirty="0" smtClean="0"/>
              <a:t>answers.</a:t>
            </a:r>
            <a:endParaRPr lang="en-US" sz="2800" dirty="0" smtClean="0"/>
          </a:p>
          <a:p>
            <a:pPr marL="137160" indent="0">
              <a:buNone/>
            </a:pPr>
            <a:endParaRPr lang="en-US" sz="2800" dirty="0" smtClean="0"/>
          </a:p>
          <a:p>
            <a:pPr marL="137160" indent="0">
              <a:buNone/>
            </a:pPr>
            <a:r>
              <a:rPr lang="en-US" sz="2800" dirty="0" smtClean="0"/>
              <a:t>	We appreciate everyone’s help. Thank you,</a:t>
            </a:r>
          </a:p>
          <a:p>
            <a:pPr marL="137160" indent="0">
              <a:buNone/>
            </a:pPr>
            <a:endParaRPr lang="en-US" sz="2800" dirty="0" smtClean="0"/>
          </a:p>
          <a:p>
            <a:pPr marL="137160" indent="0">
              <a:buNone/>
            </a:pPr>
            <a:endParaRPr lang="en-US" sz="2800" dirty="0" smtClean="0"/>
          </a:p>
          <a:p>
            <a:pPr marL="137160" indent="0">
              <a:buNone/>
            </a:pPr>
            <a:r>
              <a:rPr lang="en-US" sz="2800" dirty="0" smtClean="0"/>
              <a:t>RE Team 6 class 1E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a:t>
            </a:r>
            <a:br>
              <a:rPr lang="en-US" dirty="0" smtClean="0"/>
            </a:b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a:t>
            </a:r>
            <a:br>
              <a:rPr lang="en-US" dirty="0" smtClean="0"/>
            </a:b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 Hypothesis and Explanation</a:t>
            </a:r>
          </a:p>
        </p:txBody>
      </p:sp>
      <p:sp>
        <p:nvSpPr>
          <p:cNvPr id="3" name="Content Placeholder 2"/>
          <p:cNvSpPr>
            <a:spLocks noGrp="1"/>
          </p:cNvSpPr>
          <p:nvPr>
            <p:ph idx="1"/>
          </p:nvPr>
        </p:nvSpPr>
        <p:spPr/>
        <p:txBody>
          <a:bodyPr>
            <a:normAutofit fontScale="92500" lnSpcReduction="10000"/>
          </a:bodyPr>
          <a:lstStyle/>
          <a:p>
            <a:r>
              <a:rPr lang="en-US" dirty="0" smtClean="0"/>
              <a:t>Objectives</a:t>
            </a:r>
          </a:p>
          <a:p>
            <a:pPr>
              <a:buNone/>
            </a:pPr>
            <a:r>
              <a:rPr lang="en-US" dirty="0" smtClean="0"/>
              <a:t>	To find out if the usage of </a:t>
            </a:r>
            <a:r>
              <a:rPr lang="en-US" dirty="0" err="1" smtClean="0"/>
              <a:t>Facebook</a:t>
            </a:r>
            <a:r>
              <a:rPr lang="en-US" dirty="0" smtClean="0"/>
              <a:t> affects the social health of RI year 1 boys.</a:t>
            </a:r>
            <a:endParaRPr lang="en-US" sz="2400" dirty="0" smtClean="0"/>
          </a:p>
          <a:p>
            <a:r>
              <a:rPr lang="en-US" dirty="0" smtClean="0"/>
              <a:t>Hypothesis</a:t>
            </a:r>
          </a:p>
          <a:p>
            <a:pPr>
              <a:buNone/>
            </a:pPr>
            <a:r>
              <a:rPr lang="en-US" dirty="0" smtClean="0"/>
              <a:t>	</a:t>
            </a:r>
          </a:p>
          <a:p>
            <a:r>
              <a:rPr lang="en-US" dirty="0" smtClean="0"/>
              <a:t>Explanation</a:t>
            </a:r>
          </a:p>
          <a:p>
            <a:pPr>
              <a:buNone/>
            </a:pPr>
            <a:r>
              <a:rPr lang="en-US" dirty="0" smtClean="0"/>
              <a:t>	</a:t>
            </a:r>
            <a:r>
              <a:rPr lang="en-US" dirty="0" smtClean="0"/>
              <a:t>We have chosen this topic because many Singaporeans have been affected by </a:t>
            </a:r>
            <a:r>
              <a:rPr lang="en-US" dirty="0" err="1" smtClean="0"/>
              <a:t>Facebook</a:t>
            </a:r>
            <a:r>
              <a:rPr lang="en-US" dirty="0" smtClean="0"/>
              <a:t>(E.g. being cyber bullied or getting addicted to </a:t>
            </a:r>
            <a:r>
              <a:rPr lang="en-US" dirty="0" err="1" smtClean="0"/>
              <a:t>Facebook</a:t>
            </a:r>
            <a:r>
              <a:rPr lang="en-US" dirty="0" smtClean="0"/>
              <a:t> games)Thus, I hope to raise awareness about it by researching into it and presenting my findings, and in so doing, help those affected.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a:t>
            </a:r>
            <a:br>
              <a:rPr lang="en-US" dirty="0" smtClean="0"/>
            </a:br>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lstStyle/>
          <a:p>
            <a:r>
              <a:rPr lang="en-US" dirty="0" smtClean="0"/>
              <a:t>Procedure</a:t>
            </a:r>
          </a:p>
          <a:p>
            <a:r>
              <a:rPr lang="en-US" dirty="0" smtClean="0"/>
              <a:t>Methodology</a:t>
            </a:r>
          </a:p>
          <a:p>
            <a:r>
              <a:rPr lang="en-US" dirty="0" smtClean="0"/>
              <a:t>Results </a:t>
            </a:r>
          </a:p>
          <a:p>
            <a:r>
              <a:rPr lang="en-US" dirty="0" smtClean="0"/>
              <a:t>Discussion</a:t>
            </a:r>
          </a:p>
          <a:p>
            <a:r>
              <a:rPr lang="en-US" dirty="0" smtClean="0"/>
              <a:t>Analysis </a:t>
            </a:r>
          </a:p>
          <a:p>
            <a:r>
              <a:rPr lang="en-US" dirty="0" smtClean="0"/>
              <a:t>Application</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Procedure</a:t>
            </a:r>
            <a:br>
              <a:rPr lang="en-US" dirty="0" smtClean="0"/>
            </a:br>
            <a:endParaRPr lang="en-US" dirty="0"/>
          </a:p>
        </p:txBody>
      </p:sp>
      <p:sp>
        <p:nvSpPr>
          <p:cNvPr id="3" name="Content Placeholder 2"/>
          <p:cNvSpPr>
            <a:spLocks noGrp="1"/>
          </p:cNvSpPr>
          <p:nvPr>
            <p:ph idx="1"/>
          </p:nvPr>
        </p:nvSpPr>
        <p:spPr/>
        <p:txBody>
          <a:bodyPr>
            <a:normAutofit fontScale="47500" lnSpcReduction="20000"/>
          </a:bodyPr>
          <a:lstStyle/>
          <a:p>
            <a:r>
              <a:rPr lang="en-US" sz="5100" dirty="0" smtClean="0"/>
              <a:t>We did a PI </a:t>
            </a:r>
            <a:r>
              <a:rPr lang="en-US" sz="5100" dirty="0" smtClean="0"/>
              <a:t>to enable ourselves to identify what we wanted to research </a:t>
            </a:r>
            <a:r>
              <a:rPr lang="en-US" sz="5100" dirty="0" smtClean="0"/>
              <a:t>about and </a:t>
            </a:r>
            <a:r>
              <a:rPr lang="en-US" sz="5100" dirty="0" err="1" smtClean="0"/>
              <a:t>analysed</a:t>
            </a:r>
            <a:r>
              <a:rPr lang="en-US" sz="5100" dirty="0" smtClean="0"/>
              <a:t> it, before taking </a:t>
            </a:r>
            <a:r>
              <a:rPr lang="en-US" sz="5100" dirty="0" smtClean="0"/>
              <a:t>out some of the good points from each PI and compiled them into a Group Project Proposal (GPP</a:t>
            </a:r>
            <a:r>
              <a:rPr lang="en-US" sz="5100" dirty="0" smtClean="0"/>
              <a:t>).</a:t>
            </a:r>
            <a:endParaRPr lang="en-US" sz="5100" dirty="0" smtClean="0"/>
          </a:p>
          <a:p>
            <a:pPr>
              <a:buNone/>
            </a:pPr>
            <a:endParaRPr lang="en-US" sz="5100" dirty="0" smtClean="0"/>
          </a:p>
          <a:p>
            <a:r>
              <a:rPr lang="en-US" sz="5100" dirty="0" smtClean="0"/>
              <a:t>To </a:t>
            </a:r>
            <a:r>
              <a:rPr lang="en-US" sz="5100" dirty="0" smtClean="0"/>
              <a:t>get more solid evidence, we conducted a survey with RI </a:t>
            </a:r>
            <a:r>
              <a:rPr lang="en-US" sz="5100" dirty="0" smtClean="0"/>
              <a:t>Year 1 respondents and did a survey report.</a:t>
            </a:r>
            <a:endParaRPr lang="en-US" sz="5100" dirty="0" smtClean="0"/>
          </a:p>
          <a:p>
            <a:endParaRPr lang="en-US" sz="5100" dirty="0" smtClean="0"/>
          </a:p>
          <a:p>
            <a:r>
              <a:rPr lang="en-US" sz="5100" dirty="0" smtClean="0"/>
              <a:t>In </a:t>
            </a:r>
            <a:r>
              <a:rPr lang="en-US" sz="5100" dirty="0" smtClean="0"/>
              <a:t>order to reinforce our findings, we conducted an interview with Ms Jamie Ng, a </a:t>
            </a:r>
            <a:r>
              <a:rPr lang="en-US" sz="5100" dirty="0" smtClean="0"/>
              <a:t>counselor </a:t>
            </a:r>
            <a:r>
              <a:rPr lang="en-US" sz="5100" dirty="0" smtClean="0"/>
              <a:t>in Raffles </a:t>
            </a:r>
            <a:r>
              <a:rPr lang="en-US" sz="5100" dirty="0" smtClean="0"/>
              <a:t>Institution and did a interview report.           </a:t>
            </a:r>
          </a:p>
          <a:p>
            <a:endParaRPr lang="en-US" dirty="0" smtClean="0"/>
          </a:p>
          <a:p>
            <a:pPr>
              <a:buNone/>
            </a:pPr>
            <a:r>
              <a:rPr lang="en-US" sz="2800" u="sng" dirty="0" smtClean="0"/>
              <a:t>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Methodology</a:t>
            </a:r>
            <a:br>
              <a:rPr lang="en-US" dirty="0" smtClean="0"/>
            </a:b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372</TotalTime>
  <Words>283</Words>
  <Application>Microsoft Office PowerPoint</Application>
  <PresentationFormat>On-screen Show (4:3)</PresentationFormat>
  <Paragraphs>78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Research Education Oral Presentation</vt:lpstr>
      <vt:lpstr>Introduction</vt:lpstr>
      <vt:lpstr>Overview </vt:lpstr>
      <vt:lpstr>Background </vt:lpstr>
      <vt:lpstr>Objectives, Hypothesis and Explanation</vt:lpstr>
      <vt:lpstr>Description </vt:lpstr>
      <vt:lpstr>Research</vt:lpstr>
      <vt:lpstr>Procedure </vt:lpstr>
      <vt:lpstr>Methodology </vt:lpstr>
      <vt:lpstr>Results  </vt:lpstr>
      <vt:lpstr>Discussion </vt:lpstr>
      <vt:lpstr>Analysis  </vt:lpstr>
      <vt:lpstr>Application </vt:lpstr>
      <vt:lpstr>Conclusion</vt:lpstr>
      <vt:lpstr>Self reflection  </vt:lpstr>
      <vt:lpstr>   Self reflection  </vt:lpstr>
      <vt:lpstr>Self reflection </vt:lpstr>
      <vt:lpstr>Self reflection </vt:lpstr>
      <vt:lpstr>References </vt:lpstr>
      <vt:lpstr>Acknowledgement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S9809864Z</dc:creator>
  <cp:lastModifiedBy>Louie</cp:lastModifiedBy>
  <cp:revision>36</cp:revision>
  <dcterms:created xsi:type="dcterms:W3CDTF">2011-03-28T06:06:11Z</dcterms:created>
  <dcterms:modified xsi:type="dcterms:W3CDTF">2011-04-14T12:56:10Z</dcterms:modified>
</cp:coreProperties>
</file>