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9"/>
  </p:notesMasterIdLst>
  <p:sldIdLst>
    <p:sldId id="256" r:id="rId2"/>
    <p:sldId id="259" r:id="rId3"/>
    <p:sldId id="258" r:id="rId4"/>
    <p:sldId id="260" r:id="rId5"/>
    <p:sldId id="261" r:id="rId6"/>
    <p:sldId id="262" r:id="rId7"/>
    <p:sldId id="263" r:id="rId8"/>
    <p:sldId id="264" r:id="rId9"/>
    <p:sldId id="265" r:id="rId10"/>
    <p:sldId id="266" r:id="rId11"/>
    <p:sldId id="267" r:id="rId12"/>
    <p:sldId id="269" r:id="rId13"/>
    <p:sldId id="268" r:id="rId14"/>
    <p:sldId id="270" r:id="rId15"/>
    <p:sldId id="271" r:id="rId16"/>
    <p:sldId id="272"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126" autoAdjust="0"/>
    <p:restoredTop sz="94660"/>
  </p:normalViewPr>
  <p:slideViewPr>
    <p:cSldViewPr>
      <p:cViewPr varScale="1">
        <p:scale>
          <a:sx n="111" d="100"/>
          <a:sy n="111" d="100"/>
        </p:scale>
        <p:origin x="-1902"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A:\Mukund\RE%20SS%20New.xlsx"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Prevalance of Facebook usage</a:t>
            </a:r>
          </a:p>
        </c:rich>
      </c:tx>
      <c:layout/>
      <c:overlay val="0"/>
    </c:title>
    <c:autoTitleDeleted val="0"/>
    <c:plotArea>
      <c:layout>
        <c:manualLayout>
          <c:layoutTarget val="inner"/>
          <c:xMode val="edge"/>
          <c:yMode val="edge"/>
          <c:x val="0.12186790100261329"/>
          <c:y val="0.19598135102872097"/>
          <c:w val="0.6586389282684576"/>
          <c:h val="0.51952548942134857"/>
        </c:manualLayout>
      </c:layout>
      <c:barChart>
        <c:barDir val="col"/>
        <c:grouping val="clustered"/>
        <c:varyColors val="0"/>
        <c:ser>
          <c:idx val="0"/>
          <c:order val="0"/>
          <c:tx>
            <c:strRef>
              <c:f>'Raw data'!$F$60</c:f>
              <c:strCache>
                <c:ptCount val="1"/>
              </c:strCache>
            </c:strRef>
          </c:tx>
          <c:invertIfNegative val="0"/>
          <c:cat>
            <c:strRef>
              <c:f>'Raw data'!$E$61:$E$63</c:f>
              <c:strCache>
                <c:ptCount val="3"/>
                <c:pt idx="0">
                  <c:v>Total respondents</c:v>
                </c:pt>
                <c:pt idx="1">
                  <c:v>Facebook users</c:v>
                </c:pt>
                <c:pt idx="2">
                  <c:v>Facebook non-users</c:v>
                </c:pt>
              </c:strCache>
            </c:strRef>
          </c:cat>
          <c:val>
            <c:numRef>
              <c:f>'Raw data'!$F$61:$F$63</c:f>
            </c:numRef>
          </c:val>
        </c:ser>
        <c:ser>
          <c:idx val="1"/>
          <c:order val="1"/>
          <c:tx>
            <c:strRef>
              <c:f>'Raw data'!$G$60</c:f>
              <c:strCache>
                <c:ptCount val="1"/>
                <c:pt idx="0">
                  <c:v>Percentage</c:v>
                </c:pt>
              </c:strCache>
            </c:strRef>
          </c:tx>
          <c:invertIfNegative val="0"/>
          <c:dLbls>
            <c:showLegendKey val="0"/>
            <c:showVal val="1"/>
            <c:showCatName val="0"/>
            <c:showSerName val="0"/>
            <c:showPercent val="0"/>
            <c:showBubbleSize val="0"/>
            <c:showLeaderLines val="0"/>
          </c:dLbls>
          <c:cat>
            <c:strRef>
              <c:f>'Raw data'!$E$61:$E$63</c:f>
              <c:strCache>
                <c:ptCount val="3"/>
                <c:pt idx="0">
                  <c:v>Total respondents</c:v>
                </c:pt>
                <c:pt idx="1">
                  <c:v>Facebook users</c:v>
                </c:pt>
                <c:pt idx="2">
                  <c:v>Facebook non-users</c:v>
                </c:pt>
              </c:strCache>
            </c:strRef>
          </c:cat>
          <c:val>
            <c:numRef>
              <c:f>'Raw data'!$G$61:$G$63</c:f>
              <c:numCache>
                <c:formatCode>0%</c:formatCode>
                <c:ptCount val="3"/>
                <c:pt idx="0">
                  <c:v>1</c:v>
                </c:pt>
                <c:pt idx="1">
                  <c:v>0.8</c:v>
                </c:pt>
                <c:pt idx="2">
                  <c:v>0.2</c:v>
                </c:pt>
              </c:numCache>
            </c:numRef>
          </c:val>
        </c:ser>
        <c:dLbls>
          <c:showLegendKey val="0"/>
          <c:showVal val="0"/>
          <c:showCatName val="0"/>
          <c:showSerName val="0"/>
          <c:showPercent val="0"/>
          <c:showBubbleSize val="0"/>
        </c:dLbls>
        <c:gapWidth val="150"/>
        <c:axId val="77480320"/>
        <c:axId val="77482240"/>
      </c:barChart>
      <c:catAx>
        <c:axId val="77480320"/>
        <c:scaling>
          <c:orientation val="minMax"/>
        </c:scaling>
        <c:delete val="0"/>
        <c:axPos val="b"/>
        <c:title>
          <c:tx>
            <c:rich>
              <a:bodyPr/>
              <a:lstStyle/>
              <a:p>
                <a:pPr>
                  <a:defRPr/>
                </a:pPr>
                <a:r>
                  <a:rPr lang="en-US"/>
                  <a:t>Facebook and non facebook</a:t>
                </a:r>
                <a:r>
                  <a:rPr lang="en-US" baseline="0"/>
                  <a:t> users</a:t>
                </a:r>
              </a:p>
            </c:rich>
          </c:tx>
          <c:layout/>
          <c:overlay val="0"/>
        </c:title>
        <c:majorTickMark val="out"/>
        <c:minorTickMark val="none"/>
        <c:tickLblPos val="nextTo"/>
        <c:crossAx val="77482240"/>
        <c:crosses val="autoZero"/>
        <c:auto val="1"/>
        <c:lblAlgn val="ctr"/>
        <c:lblOffset val="100"/>
        <c:noMultiLvlLbl val="0"/>
      </c:catAx>
      <c:valAx>
        <c:axId val="77482240"/>
        <c:scaling>
          <c:orientation val="minMax"/>
        </c:scaling>
        <c:delete val="0"/>
        <c:axPos val="l"/>
        <c:majorGridlines/>
        <c:numFmt formatCode="0%" sourceLinked="1"/>
        <c:majorTickMark val="out"/>
        <c:minorTickMark val="none"/>
        <c:tickLblPos val="nextTo"/>
        <c:crossAx val="77480320"/>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Facebook usage pattern</a:t>
            </a:r>
          </a:p>
        </c:rich>
      </c:tx>
      <c:layout/>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'Raw data'!$F$69</c:f>
              <c:strCache>
                <c:ptCount val="1"/>
                <c:pt idx="0">
                  <c:v>Percentage</c:v>
                </c:pt>
              </c:strCache>
            </c:strRef>
          </c:tx>
          <c:invertIfNegative val="0"/>
          <c:cat>
            <c:strRef>
              <c:f>'Raw data'!$E$70:$E$75</c:f>
              <c:strCache>
                <c:ptCount val="6"/>
                <c:pt idx="0">
                  <c:v>Total respondents</c:v>
                </c:pt>
                <c:pt idx="1">
                  <c:v>1 hour or less</c:v>
                </c:pt>
                <c:pt idx="2">
                  <c:v>1-2 hours</c:v>
                </c:pt>
                <c:pt idx="3">
                  <c:v>3-5 hours</c:v>
                </c:pt>
                <c:pt idx="4">
                  <c:v>5-7 hours</c:v>
                </c:pt>
                <c:pt idx="5">
                  <c:v>&gt;=8 hours</c:v>
                </c:pt>
              </c:strCache>
            </c:strRef>
          </c:cat>
          <c:val>
            <c:numRef>
              <c:f>'Raw data'!$F$70:$F$75</c:f>
            </c:numRef>
          </c:val>
        </c:ser>
        <c:ser>
          <c:idx val="1"/>
          <c:order val="1"/>
          <c:tx>
            <c:strRef>
              <c:f>'Raw data'!$G$69</c:f>
              <c:strCache>
                <c:ptCount val="1"/>
                <c:pt idx="0">
                  <c:v>Percentage</c:v>
                </c:pt>
              </c:strCache>
            </c:strRef>
          </c:tx>
          <c:invertIfNegative val="0"/>
          <c:dLbls>
            <c:showLegendKey val="0"/>
            <c:showVal val="1"/>
            <c:showCatName val="0"/>
            <c:showSerName val="0"/>
            <c:showPercent val="0"/>
            <c:showBubbleSize val="0"/>
            <c:showLeaderLines val="0"/>
          </c:dLbls>
          <c:cat>
            <c:strRef>
              <c:f>'Raw data'!$E$70:$E$75</c:f>
              <c:strCache>
                <c:ptCount val="6"/>
                <c:pt idx="0">
                  <c:v>Total respondents</c:v>
                </c:pt>
                <c:pt idx="1">
                  <c:v>1 hour or less</c:v>
                </c:pt>
                <c:pt idx="2">
                  <c:v>1-2 hours</c:v>
                </c:pt>
                <c:pt idx="3">
                  <c:v>3-5 hours</c:v>
                </c:pt>
                <c:pt idx="4">
                  <c:v>5-7 hours</c:v>
                </c:pt>
                <c:pt idx="5">
                  <c:v>&gt;=8 hours</c:v>
                </c:pt>
              </c:strCache>
            </c:strRef>
          </c:cat>
          <c:val>
            <c:numRef>
              <c:f>'Raw data'!$G$70:$G$75</c:f>
              <c:numCache>
                <c:formatCode>0%</c:formatCode>
                <c:ptCount val="6"/>
                <c:pt idx="0">
                  <c:v>1</c:v>
                </c:pt>
                <c:pt idx="1">
                  <c:v>0.2</c:v>
                </c:pt>
                <c:pt idx="2">
                  <c:v>0.15000000000000005</c:v>
                </c:pt>
                <c:pt idx="3">
                  <c:v>0.15000000000000005</c:v>
                </c:pt>
                <c:pt idx="4">
                  <c:v>0.15000000000000005</c:v>
                </c:pt>
                <c:pt idx="5">
                  <c:v>0.2</c:v>
                </c:pt>
              </c:numCache>
            </c:numRef>
          </c:val>
        </c:ser>
        <c:dLbls>
          <c:showLegendKey val="0"/>
          <c:showVal val="0"/>
          <c:showCatName val="0"/>
          <c:showSerName val="0"/>
          <c:showPercent val="0"/>
          <c:showBubbleSize val="0"/>
        </c:dLbls>
        <c:gapWidth val="150"/>
        <c:shape val="box"/>
        <c:axId val="108216320"/>
        <c:axId val="108218240"/>
        <c:axId val="0"/>
      </c:bar3DChart>
      <c:catAx>
        <c:axId val="108216320"/>
        <c:scaling>
          <c:orientation val="minMax"/>
        </c:scaling>
        <c:delete val="0"/>
        <c:axPos val="b"/>
        <c:title>
          <c:tx>
            <c:rich>
              <a:bodyPr/>
              <a:lstStyle/>
              <a:p>
                <a:pPr>
                  <a:defRPr/>
                </a:pPr>
                <a:r>
                  <a:rPr lang="en-US"/>
                  <a:t>Duration of use(hours)</a:t>
                </a:r>
              </a:p>
            </c:rich>
          </c:tx>
          <c:layout/>
          <c:overlay val="0"/>
        </c:title>
        <c:majorTickMark val="out"/>
        <c:minorTickMark val="none"/>
        <c:tickLblPos val="nextTo"/>
        <c:crossAx val="108218240"/>
        <c:crosses val="autoZero"/>
        <c:auto val="1"/>
        <c:lblAlgn val="ctr"/>
        <c:lblOffset val="100"/>
        <c:noMultiLvlLbl val="0"/>
      </c:catAx>
      <c:valAx>
        <c:axId val="108218240"/>
        <c:scaling>
          <c:orientation val="minMax"/>
          <c:max val="1"/>
          <c:min val="0"/>
        </c:scaling>
        <c:delete val="0"/>
        <c:axPos val="l"/>
        <c:majorGridlines/>
        <c:title>
          <c:tx>
            <c:rich>
              <a:bodyPr rot="0" vert="horz"/>
              <a:lstStyle/>
              <a:p>
                <a:pPr>
                  <a:defRPr/>
                </a:pPr>
                <a:r>
                  <a:rPr lang="en-US"/>
                  <a:t>Percentage of users</a:t>
                </a:r>
              </a:p>
            </c:rich>
          </c:tx>
          <c:layout/>
          <c:overlay val="0"/>
        </c:title>
        <c:numFmt formatCode="0%" sourceLinked="1"/>
        <c:majorTickMark val="out"/>
        <c:minorTickMark val="none"/>
        <c:tickLblPos val="nextTo"/>
        <c:crossAx val="108216320"/>
        <c:crosses val="autoZero"/>
        <c:crossBetween val="between"/>
        <c:majorUnit val="0.2"/>
        <c:minorUnit val="0.2"/>
      </c:valAx>
    </c:plotArea>
    <c:legend>
      <c:legendPos val="r"/>
      <c:layout/>
      <c:overlay val="0"/>
    </c:legend>
    <c:plotVisOnly val="1"/>
    <c:dispBlanksAs val="gap"/>
    <c:showDLblsOverMax val="0"/>
  </c:chart>
  <c:txPr>
    <a:bodyPr/>
    <a:lstStyle/>
    <a:p>
      <a:pPr>
        <a:defRPr>
          <a:latin typeface="Times New Roman" pitchFamily="18" charset="0"/>
          <a:cs typeface="Times New Roman" pitchFamily="18" charset="0"/>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Effects</a:t>
            </a:r>
            <a:r>
              <a:rPr lang="en-US" baseline="0"/>
              <a:t> of Facebook usage</a:t>
            </a:r>
            <a:endParaRPr lang="en-US"/>
          </a:p>
        </c:rich>
      </c:tx>
      <c:layout/>
      <c:overlay val="0"/>
    </c:title>
    <c:autoTitleDeleted val="0"/>
    <c:plotArea>
      <c:layout/>
      <c:barChart>
        <c:barDir val="col"/>
        <c:grouping val="clustered"/>
        <c:varyColors val="0"/>
        <c:ser>
          <c:idx val="0"/>
          <c:order val="0"/>
          <c:tx>
            <c:strRef>
              <c:f>'Raw data'!$F$96</c:f>
              <c:strCache>
                <c:ptCount val="1"/>
                <c:pt idx="0">
                  <c:v>Percentage</c:v>
                </c:pt>
              </c:strCache>
            </c:strRef>
          </c:tx>
          <c:invertIfNegative val="0"/>
          <c:cat>
            <c:strRef>
              <c:f>'Raw data'!$E$97:$E$100</c:f>
              <c:strCache>
                <c:ptCount val="4"/>
                <c:pt idx="0">
                  <c:v>Sample population</c:v>
                </c:pt>
                <c:pt idx="1">
                  <c:v>Become withdrawn (don’t talk much)</c:v>
                </c:pt>
                <c:pt idx="2">
                  <c:v>Causes misunderstanding</c:v>
                </c:pt>
                <c:pt idx="3">
                  <c:v>Indifference within family</c:v>
                </c:pt>
              </c:strCache>
            </c:strRef>
          </c:cat>
          <c:val>
            <c:numRef>
              <c:f>'Raw data'!$F$97:$F$100</c:f>
            </c:numRef>
          </c:val>
        </c:ser>
        <c:ser>
          <c:idx val="1"/>
          <c:order val="1"/>
          <c:tx>
            <c:strRef>
              <c:f>'Raw data'!$G$96</c:f>
              <c:strCache>
                <c:ptCount val="1"/>
                <c:pt idx="0">
                  <c:v>Percentage</c:v>
                </c:pt>
              </c:strCache>
            </c:strRef>
          </c:tx>
          <c:invertIfNegative val="0"/>
          <c:dLbls>
            <c:showLegendKey val="0"/>
            <c:showVal val="1"/>
            <c:showCatName val="0"/>
            <c:showSerName val="0"/>
            <c:showPercent val="0"/>
            <c:showBubbleSize val="0"/>
            <c:showLeaderLines val="0"/>
          </c:dLbls>
          <c:cat>
            <c:strRef>
              <c:f>'Raw data'!$E$97:$E$100</c:f>
              <c:strCache>
                <c:ptCount val="4"/>
                <c:pt idx="0">
                  <c:v>Sample population</c:v>
                </c:pt>
                <c:pt idx="1">
                  <c:v>Become withdrawn (don’t talk much)</c:v>
                </c:pt>
                <c:pt idx="2">
                  <c:v>Causes misunderstanding</c:v>
                </c:pt>
                <c:pt idx="3">
                  <c:v>Indifference within family</c:v>
                </c:pt>
              </c:strCache>
            </c:strRef>
          </c:cat>
          <c:val>
            <c:numRef>
              <c:f>'Raw data'!$G$97:$G$100</c:f>
              <c:numCache>
                <c:formatCode>0%</c:formatCode>
                <c:ptCount val="4"/>
                <c:pt idx="0">
                  <c:v>1</c:v>
                </c:pt>
                <c:pt idx="1">
                  <c:v>0.55555555555555569</c:v>
                </c:pt>
                <c:pt idx="2">
                  <c:v>0.55555555555555569</c:v>
                </c:pt>
                <c:pt idx="3">
                  <c:v>0.44444444444444442</c:v>
                </c:pt>
              </c:numCache>
            </c:numRef>
          </c:val>
        </c:ser>
        <c:dLbls>
          <c:showLegendKey val="0"/>
          <c:showVal val="0"/>
          <c:showCatName val="0"/>
          <c:showSerName val="0"/>
          <c:showPercent val="0"/>
          <c:showBubbleSize val="0"/>
        </c:dLbls>
        <c:gapWidth val="150"/>
        <c:axId val="169665280"/>
        <c:axId val="169667200"/>
      </c:barChart>
      <c:catAx>
        <c:axId val="169665280"/>
        <c:scaling>
          <c:orientation val="minMax"/>
        </c:scaling>
        <c:delete val="0"/>
        <c:axPos val="b"/>
        <c:title>
          <c:tx>
            <c:rich>
              <a:bodyPr/>
              <a:lstStyle/>
              <a:p>
                <a:pPr>
                  <a:defRPr/>
                </a:pPr>
                <a:r>
                  <a:rPr lang="en-US"/>
                  <a:t>Effects</a:t>
                </a:r>
              </a:p>
            </c:rich>
          </c:tx>
          <c:layout/>
          <c:overlay val="0"/>
        </c:title>
        <c:numFmt formatCode="@" sourceLinked="1"/>
        <c:majorTickMark val="out"/>
        <c:minorTickMark val="none"/>
        <c:tickLblPos val="nextTo"/>
        <c:crossAx val="169667200"/>
        <c:crosses val="autoZero"/>
        <c:auto val="1"/>
        <c:lblAlgn val="ctr"/>
        <c:lblOffset val="100"/>
        <c:noMultiLvlLbl val="0"/>
      </c:catAx>
      <c:valAx>
        <c:axId val="169667200"/>
        <c:scaling>
          <c:orientation val="minMax"/>
        </c:scaling>
        <c:delete val="0"/>
        <c:axPos val="l"/>
        <c:majorGridlines/>
        <c:title>
          <c:tx>
            <c:rich>
              <a:bodyPr rot="0" vert="horz"/>
              <a:lstStyle/>
              <a:p>
                <a:pPr>
                  <a:defRPr/>
                </a:pPr>
                <a:r>
                  <a:rPr lang="en-US"/>
                  <a:t>Percentage</a:t>
                </a:r>
              </a:p>
            </c:rich>
          </c:tx>
          <c:layout/>
          <c:overlay val="0"/>
        </c:title>
        <c:numFmt formatCode="0%" sourceLinked="1"/>
        <c:majorTickMark val="out"/>
        <c:minorTickMark val="none"/>
        <c:tickLblPos val="nextTo"/>
        <c:crossAx val="169665280"/>
        <c:crosses val="autoZero"/>
        <c:crossBetween val="between"/>
      </c:valAx>
    </c:plotArea>
    <c:legend>
      <c:legendPos val="r"/>
      <c:layout/>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CAF835-5F34-4683-B9B6-1F372A778FA8}" type="datetimeFigureOut">
              <a:rPr lang="en-US" smtClean="0"/>
              <a:pPr/>
              <a:t>4/16/2011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EBDD00-FB0A-4FA3-872C-B470F9823220}" type="slidenum">
              <a:rPr lang="en-US" smtClean="0"/>
              <a:pPr/>
              <a:t>‹#›</a:t>
            </a:fld>
            <a:endParaRPr lang="en-US"/>
          </a:p>
        </p:txBody>
      </p:sp>
    </p:spTree>
    <p:extLst>
      <p:ext uri="{BB962C8B-B14F-4D97-AF65-F5344CB8AC3E}">
        <p14:creationId xmlns:p14="http://schemas.microsoft.com/office/powerpoint/2010/main" val="16002392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63157335</a:t>
            </a:r>
            <a:endParaRPr lang="en-US" dirty="0"/>
          </a:p>
        </p:txBody>
      </p:sp>
      <p:sp>
        <p:nvSpPr>
          <p:cNvPr id="4" name="Slide Number Placeholder 3"/>
          <p:cNvSpPr>
            <a:spLocks noGrp="1"/>
          </p:cNvSpPr>
          <p:nvPr>
            <p:ph type="sldNum" sz="quarter" idx="10"/>
          </p:nvPr>
        </p:nvSpPr>
        <p:spPr/>
        <p:txBody>
          <a:bodyPr/>
          <a:lstStyle/>
          <a:p>
            <a:fld id="{A5EBDD00-FB0A-4FA3-872C-B470F9823220}" type="slidenum">
              <a:rPr lang="en-US" smtClean="0"/>
              <a:pPr/>
              <a:t>1</a:t>
            </a:fld>
            <a:endParaRPr lang="en-US"/>
          </a:p>
        </p:txBody>
      </p:sp>
    </p:spTree>
    <p:extLst>
      <p:ext uri="{BB962C8B-B14F-4D97-AF65-F5344CB8AC3E}">
        <p14:creationId xmlns:p14="http://schemas.microsoft.com/office/powerpoint/2010/main" val="2729718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73C9886-338B-42A9-B718-1EB8881D5FC4}" type="datetimeFigureOut">
              <a:rPr lang="en-US" smtClean="0"/>
              <a:pPr/>
              <a:t>4/16/2011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0B35628-E5D2-4F55-B309-F1C83B3EAAF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3C9886-338B-42A9-B718-1EB8881D5FC4}" type="datetimeFigureOut">
              <a:rPr lang="en-US" smtClean="0"/>
              <a:pPr/>
              <a:t>4/16/2011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B35628-E5D2-4F55-B309-F1C83B3EAAF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3C9886-338B-42A9-B718-1EB8881D5FC4}" type="datetimeFigureOut">
              <a:rPr lang="en-US" smtClean="0"/>
              <a:pPr/>
              <a:t>4/16/2011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B35628-E5D2-4F55-B309-F1C83B3EAAF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3C9886-338B-42A9-B718-1EB8881D5FC4}" type="datetimeFigureOut">
              <a:rPr lang="en-US" smtClean="0"/>
              <a:pPr/>
              <a:t>4/16/2011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B35628-E5D2-4F55-B309-F1C83B3EAAF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73C9886-338B-42A9-B718-1EB8881D5FC4}" type="datetimeFigureOut">
              <a:rPr lang="en-US" smtClean="0"/>
              <a:pPr/>
              <a:t>4/16/2011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B35628-E5D2-4F55-B309-F1C83B3EAAF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73C9886-338B-42A9-B718-1EB8881D5FC4}" type="datetimeFigureOut">
              <a:rPr lang="en-US" smtClean="0"/>
              <a:pPr/>
              <a:t>4/16/2011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B35628-E5D2-4F55-B309-F1C83B3EAAF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73C9886-338B-42A9-B718-1EB8881D5FC4}" type="datetimeFigureOut">
              <a:rPr lang="en-US" smtClean="0"/>
              <a:pPr/>
              <a:t>4/16/2011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B35628-E5D2-4F55-B309-F1C83B3EAAF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73C9886-338B-42A9-B718-1EB8881D5FC4}" type="datetimeFigureOut">
              <a:rPr lang="en-US" smtClean="0"/>
              <a:pPr/>
              <a:t>4/16/2011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B35628-E5D2-4F55-B309-F1C83B3EAAF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3C9886-338B-42A9-B718-1EB8881D5FC4}" type="datetimeFigureOut">
              <a:rPr lang="en-US" smtClean="0"/>
              <a:pPr/>
              <a:t>4/16/2011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B35628-E5D2-4F55-B309-F1C83B3EAAF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73C9886-338B-42A9-B718-1EB8881D5FC4}" type="datetimeFigureOut">
              <a:rPr lang="en-US" smtClean="0"/>
              <a:pPr/>
              <a:t>4/16/2011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B35628-E5D2-4F55-B309-F1C83B3EAAF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73C9886-338B-42A9-B718-1EB8881D5FC4}" type="datetimeFigureOut">
              <a:rPr lang="en-US" smtClean="0"/>
              <a:pPr/>
              <a:t>4/16/2011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0B35628-E5D2-4F55-B309-F1C83B3EAAF1}"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73C9886-338B-42A9-B718-1EB8881D5FC4}" type="datetimeFigureOut">
              <a:rPr lang="en-US" smtClean="0"/>
              <a:pPr/>
              <a:t>4/16/2011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0B35628-E5D2-4F55-B309-F1C83B3EAAF1}"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133600" y="1371600"/>
            <a:ext cx="5486400" cy="5632311"/>
          </a:xfrm>
          <a:prstGeom prst="rect">
            <a:avLst/>
          </a:prstGeom>
          <a:noFill/>
        </p:spPr>
        <p:txBody>
          <a:bodyPr wrap="square" rtlCol="0">
            <a:spAutoFit/>
          </a:bodyPr>
          <a:lstStyle/>
          <a:p>
            <a:r>
              <a:rPr lang="en-US" b="1" dirty="0" smtClean="0">
                <a:solidFill>
                  <a:srgbClr val="FFFF00"/>
                </a:solidFill>
                <a:latin typeface="Comic Sans MS" pitchFamily="66" charset="0"/>
              </a:rPr>
              <a:t>Research Education Oral Presentation</a:t>
            </a:r>
          </a:p>
          <a:p>
            <a:endParaRPr lang="en-US" dirty="0" smtClean="0">
              <a:solidFill>
                <a:schemeClr val="bg1"/>
              </a:solidFill>
              <a:latin typeface="Comic Sans MS" pitchFamily="66" charset="0"/>
            </a:endParaRPr>
          </a:p>
          <a:p>
            <a:r>
              <a:rPr lang="en-US" dirty="0" smtClean="0">
                <a:solidFill>
                  <a:schemeClr val="bg1"/>
                </a:solidFill>
                <a:latin typeface="Comic Sans MS" pitchFamily="66" charset="0"/>
              </a:rPr>
              <a:t>Investigating the Effects of Facebook on the Social Health of RI Year 1 Boys.</a:t>
            </a:r>
            <a:endParaRPr lang="en-US" dirty="0">
              <a:solidFill>
                <a:schemeClr val="bg1"/>
              </a:solidFill>
              <a:latin typeface="Comic Sans MS" pitchFamily="66" charset="0"/>
            </a:endParaRPr>
          </a:p>
          <a:p>
            <a:endParaRPr lang="en-US" dirty="0">
              <a:solidFill>
                <a:schemeClr val="bg1"/>
              </a:solidFill>
              <a:latin typeface="Comic Sans MS" pitchFamily="66" charset="0"/>
            </a:endParaRPr>
          </a:p>
          <a:p>
            <a:r>
              <a:rPr lang="en-US" dirty="0" smtClean="0">
                <a:solidFill>
                  <a:schemeClr val="bg1"/>
                </a:solidFill>
                <a:latin typeface="Comic Sans MS" pitchFamily="66" charset="0"/>
              </a:rPr>
              <a:t>Group: </a:t>
            </a:r>
            <a:r>
              <a:rPr lang="en-US" u="sng" dirty="0" smtClean="0">
                <a:solidFill>
                  <a:schemeClr val="bg1"/>
                </a:solidFill>
                <a:latin typeface="Comic Sans MS" pitchFamily="66" charset="0"/>
              </a:rPr>
              <a:t>RE Group 6</a:t>
            </a:r>
          </a:p>
          <a:p>
            <a:endParaRPr lang="en-US" dirty="0">
              <a:solidFill>
                <a:schemeClr val="bg1"/>
              </a:solidFill>
              <a:latin typeface="Comic Sans MS" pitchFamily="66" charset="0"/>
            </a:endParaRPr>
          </a:p>
          <a:p>
            <a:r>
              <a:rPr lang="en-US" dirty="0" smtClean="0">
                <a:solidFill>
                  <a:schemeClr val="bg1"/>
                </a:solidFill>
                <a:latin typeface="Comic Sans MS" pitchFamily="66" charset="0"/>
              </a:rPr>
              <a:t>Class: </a:t>
            </a:r>
            <a:r>
              <a:rPr lang="en-US" u="sng" dirty="0" smtClean="0">
                <a:solidFill>
                  <a:schemeClr val="bg1"/>
                </a:solidFill>
                <a:latin typeface="Comic Sans MS" pitchFamily="66" charset="0"/>
              </a:rPr>
              <a:t>1E</a:t>
            </a:r>
          </a:p>
          <a:p>
            <a:endParaRPr lang="en-US" dirty="0">
              <a:solidFill>
                <a:schemeClr val="bg1"/>
              </a:solidFill>
              <a:latin typeface="Comic Sans MS" pitchFamily="66" charset="0"/>
            </a:endParaRPr>
          </a:p>
          <a:p>
            <a:r>
              <a:rPr lang="en-US" dirty="0" smtClean="0">
                <a:solidFill>
                  <a:schemeClr val="bg1"/>
                </a:solidFill>
                <a:latin typeface="Comic Sans MS" pitchFamily="66" charset="0"/>
              </a:rPr>
              <a:t>Name: Muhd Akmal, 19 ( Grp Leader)</a:t>
            </a:r>
          </a:p>
          <a:p>
            <a:r>
              <a:rPr lang="en-US" dirty="0">
                <a:solidFill>
                  <a:schemeClr val="bg1"/>
                </a:solidFill>
                <a:latin typeface="Comic Sans MS" pitchFamily="66" charset="0"/>
              </a:rPr>
              <a:t> </a:t>
            </a:r>
            <a:r>
              <a:rPr lang="en-US" dirty="0" smtClean="0">
                <a:solidFill>
                  <a:schemeClr val="bg1"/>
                </a:solidFill>
                <a:latin typeface="Comic Sans MS" pitchFamily="66" charset="0"/>
              </a:rPr>
              <a:t>            Muhd Rasydan, 22</a:t>
            </a:r>
          </a:p>
          <a:p>
            <a:r>
              <a:rPr lang="en-US" dirty="0">
                <a:solidFill>
                  <a:schemeClr val="bg1"/>
                </a:solidFill>
                <a:latin typeface="Comic Sans MS" pitchFamily="66" charset="0"/>
              </a:rPr>
              <a:t> </a:t>
            </a:r>
            <a:r>
              <a:rPr lang="en-US" dirty="0" smtClean="0">
                <a:solidFill>
                  <a:schemeClr val="bg1"/>
                </a:solidFill>
                <a:latin typeface="Comic Sans MS" pitchFamily="66" charset="0"/>
              </a:rPr>
              <a:t>            Mukund Bala, 23</a:t>
            </a:r>
          </a:p>
          <a:p>
            <a:r>
              <a:rPr lang="en-US" dirty="0">
                <a:solidFill>
                  <a:schemeClr val="bg1"/>
                </a:solidFill>
                <a:latin typeface="Comic Sans MS" pitchFamily="66" charset="0"/>
              </a:rPr>
              <a:t> </a:t>
            </a:r>
            <a:r>
              <a:rPr lang="en-US" dirty="0" smtClean="0">
                <a:solidFill>
                  <a:schemeClr val="bg1"/>
                </a:solidFill>
                <a:latin typeface="Comic Sans MS" pitchFamily="66" charset="0"/>
              </a:rPr>
              <a:t>            Ng Louie, 24</a:t>
            </a:r>
          </a:p>
          <a:p>
            <a:endParaRPr lang="en-US" dirty="0">
              <a:solidFill>
                <a:schemeClr val="bg1"/>
              </a:solidFill>
              <a:latin typeface="Comic Sans MS" pitchFamily="66" charset="0"/>
            </a:endParaRPr>
          </a:p>
          <a:p>
            <a:r>
              <a:rPr lang="en-US" dirty="0" smtClean="0">
                <a:solidFill>
                  <a:schemeClr val="bg1"/>
                </a:solidFill>
                <a:latin typeface="Comic Sans MS" pitchFamily="66" charset="0"/>
              </a:rPr>
              <a:t>Teacher Mentor: Mr Edmund Chow</a:t>
            </a:r>
          </a:p>
          <a:p>
            <a:endParaRPr lang="en-US" dirty="0">
              <a:solidFill>
                <a:schemeClr val="bg1"/>
              </a:solidFill>
              <a:latin typeface="Comic Sans MS" pitchFamily="66" charset="0"/>
            </a:endParaRPr>
          </a:p>
          <a:p>
            <a:endParaRPr lang="en-US" dirty="0" smtClean="0">
              <a:solidFill>
                <a:schemeClr val="bg1"/>
              </a:solidFill>
            </a:endParaRPr>
          </a:p>
          <a:p>
            <a:endParaRPr lang="en-US" dirty="0"/>
          </a:p>
          <a:p>
            <a:endParaRPr lang="en-US" dirty="0" smtClean="0"/>
          </a:p>
          <a:p>
            <a:endParaRPr lang="en-US" dirty="0"/>
          </a:p>
        </p:txBody>
      </p:sp>
      <p:pic>
        <p:nvPicPr>
          <p:cNvPr id="3" name="Picture 2" descr="http://www.gyci.org/gyf/images/crest_ri.gif"/>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04800"/>
            <a:ext cx="1767840" cy="1924050"/>
          </a:xfrm>
          <a:prstGeom prst="rect">
            <a:avLst/>
          </a:prstGeom>
          <a:noFill/>
          <a:ln>
            <a:noFill/>
          </a:ln>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48437" y="2667000"/>
            <a:ext cx="2143125" cy="214312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down)">
                                      <p:cBhvr>
                                        <p:cTn id="14" dur="580">
                                          <p:stCondLst>
                                            <p:cond delay="0"/>
                                          </p:stCondLst>
                                        </p:cTn>
                                        <p:tgtEl>
                                          <p:spTgt spid="9"/>
                                        </p:tgtEl>
                                      </p:cBhvr>
                                    </p:animEffect>
                                    <p:anim calcmode="lin" valueType="num">
                                      <p:cBhvr>
                                        <p:cTn id="15"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20" dur="26">
                                          <p:stCondLst>
                                            <p:cond delay="650"/>
                                          </p:stCondLst>
                                        </p:cTn>
                                        <p:tgtEl>
                                          <p:spTgt spid="9"/>
                                        </p:tgtEl>
                                      </p:cBhvr>
                                      <p:to x="100000" y="60000"/>
                                    </p:animScale>
                                    <p:animScale>
                                      <p:cBhvr>
                                        <p:cTn id="21" dur="166" decel="50000">
                                          <p:stCondLst>
                                            <p:cond delay="676"/>
                                          </p:stCondLst>
                                        </p:cTn>
                                        <p:tgtEl>
                                          <p:spTgt spid="9"/>
                                        </p:tgtEl>
                                      </p:cBhvr>
                                      <p:to x="100000" y="100000"/>
                                    </p:animScale>
                                    <p:animScale>
                                      <p:cBhvr>
                                        <p:cTn id="22" dur="26">
                                          <p:stCondLst>
                                            <p:cond delay="1312"/>
                                          </p:stCondLst>
                                        </p:cTn>
                                        <p:tgtEl>
                                          <p:spTgt spid="9"/>
                                        </p:tgtEl>
                                      </p:cBhvr>
                                      <p:to x="100000" y="80000"/>
                                    </p:animScale>
                                    <p:animScale>
                                      <p:cBhvr>
                                        <p:cTn id="23" dur="166" decel="50000">
                                          <p:stCondLst>
                                            <p:cond delay="1338"/>
                                          </p:stCondLst>
                                        </p:cTn>
                                        <p:tgtEl>
                                          <p:spTgt spid="9"/>
                                        </p:tgtEl>
                                      </p:cBhvr>
                                      <p:to x="100000" y="100000"/>
                                    </p:animScale>
                                    <p:animScale>
                                      <p:cBhvr>
                                        <p:cTn id="24" dur="26">
                                          <p:stCondLst>
                                            <p:cond delay="1642"/>
                                          </p:stCondLst>
                                        </p:cTn>
                                        <p:tgtEl>
                                          <p:spTgt spid="9"/>
                                        </p:tgtEl>
                                      </p:cBhvr>
                                      <p:to x="100000" y="90000"/>
                                    </p:animScale>
                                    <p:animScale>
                                      <p:cBhvr>
                                        <p:cTn id="25" dur="166" decel="50000">
                                          <p:stCondLst>
                                            <p:cond delay="1668"/>
                                          </p:stCondLst>
                                        </p:cTn>
                                        <p:tgtEl>
                                          <p:spTgt spid="9"/>
                                        </p:tgtEl>
                                      </p:cBhvr>
                                      <p:to x="100000" y="100000"/>
                                    </p:animScale>
                                    <p:animScale>
                                      <p:cBhvr>
                                        <p:cTn id="26" dur="26">
                                          <p:stCondLst>
                                            <p:cond delay="1808"/>
                                          </p:stCondLst>
                                        </p:cTn>
                                        <p:tgtEl>
                                          <p:spTgt spid="9"/>
                                        </p:tgtEl>
                                      </p:cBhvr>
                                      <p:to x="100000" y="95000"/>
                                    </p:animScale>
                                    <p:animScale>
                                      <p:cBhvr>
                                        <p:cTn id="27" dur="166" decel="50000">
                                          <p:stCondLst>
                                            <p:cond delay="1834"/>
                                          </p:stCondLst>
                                        </p:cTn>
                                        <p:tgtEl>
                                          <p:spTgt spid="9"/>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26" presetClass="emph" presetSubtype="0" fill="hold" nodeType="clickEffect">
                                  <p:stCondLst>
                                    <p:cond delay="0"/>
                                  </p:stCondLst>
                                  <p:childTnLst>
                                    <p:animEffect transition="out" filter="fade">
                                      <p:cBhvr>
                                        <p:cTn id="31" dur="500" tmFilter="0, 0; .2, .5; .8, .5; 1, 0"/>
                                        <p:tgtEl>
                                          <p:spTgt spid="2050"/>
                                        </p:tgtEl>
                                      </p:cBhvr>
                                    </p:animEffect>
                                    <p:animScale>
                                      <p:cBhvr>
                                        <p:cTn id="32" dur="250" autoRev="1" fill="hold"/>
                                        <p:tgtEl>
                                          <p:spTgt spid="205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5" name="Content Placeholder 4"/>
          <p:cNvSpPr>
            <a:spLocks noGrp="1"/>
          </p:cNvSpPr>
          <p:nvPr>
            <p:ph idx="1"/>
          </p:nvPr>
        </p:nvSpPr>
        <p:spPr/>
        <p:txBody>
          <a:bodyPr>
            <a:normAutofit/>
          </a:bodyPr>
          <a:lstStyle/>
          <a:p>
            <a:r>
              <a:rPr lang="en-US" sz="1900" dirty="0" smtClean="0"/>
              <a:t>We provided our respondents with a few options on the effects of Facebook </a:t>
            </a:r>
            <a:r>
              <a:rPr lang="en-US" sz="1900" dirty="0" smtClean="0">
                <a:solidFill>
                  <a:schemeClr val="bg1"/>
                </a:solidFill>
              </a:rPr>
              <a:t>usage.</a:t>
            </a:r>
            <a:endParaRPr lang="en-US" sz="1900" dirty="0">
              <a:solidFill>
                <a:schemeClr val="bg1"/>
              </a:solidFill>
            </a:endParaRPr>
          </a:p>
        </p:txBody>
      </p:sp>
      <p:graphicFrame>
        <p:nvGraphicFramePr>
          <p:cNvPr id="6" name="Chart 5"/>
          <p:cNvGraphicFramePr/>
          <p:nvPr>
            <p:extLst>
              <p:ext uri="{D42A27DB-BD31-4B8C-83A1-F6EECF244321}">
                <p14:modId xmlns:p14="http://schemas.microsoft.com/office/powerpoint/2010/main" val="4228836331"/>
              </p:ext>
            </p:extLst>
          </p:nvPr>
        </p:nvGraphicFramePr>
        <p:xfrm>
          <a:off x="2286000" y="2667000"/>
          <a:ext cx="5943600" cy="378206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581879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p:cTn id="12"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5">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80">
                                          <p:stCondLst>
                                            <p:cond delay="0"/>
                                          </p:stCondLst>
                                        </p:cTn>
                                        <p:tgtEl>
                                          <p:spTgt spid="6"/>
                                        </p:tgtEl>
                                      </p:cBhvr>
                                    </p:animEffect>
                                    <p:anim calcmode="lin" valueType="num">
                                      <p:cBhvr>
                                        <p:cTn id="20"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5" dur="26">
                                          <p:stCondLst>
                                            <p:cond delay="650"/>
                                          </p:stCondLst>
                                        </p:cTn>
                                        <p:tgtEl>
                                          <p:spTgt spid="6"/>
                                        </p:tgtEl>
                                      </p:cBhvr>
                                      <p:to x="100000" y="60000"/>
                                    </p:animScale>
                                    <p:animScale>
                                      <p:cBhvr>
                                        <p:cTn id="26" dur="166" decel="50000">
                                          <p:stCondLst>
                                            <p:cond delay="676"/>
                                          </p:stCondLst>
                                        </p:cTn>
                                        <p:tgtEl>
                                          <p:spTgt spid="6"/>
                                        </p:tgtEl>
                                      </p:cBhvr>
                                      <p:to x="100000" y="100000"/>
                                    </p:animScale>
                                    <p:animScale>
                                      <p:cBhvr>
                                        <p:cTn id="27" dur="26">
                                          <p:stCondLst>
                                            <p:cond delay="1312"/>
                                          </p:stCondLst>
                                        </p:cTn>
                                        <p:tgtEl>
                                          <p:spTgt spid="6"/>
                                        </p:tgtEl>
                                      </p:cBhvr>
                                      <p:to x="100000" y="80000"/>
                                    </p:animScale>
                                    <p:animScale>
                                      <p:cBhvr>
                                        <p:cTn id="28" dur="166" decel="50000">
                                          <p:stCondLst>
                                            <p:cond delay="1338"/>
                                          </p:stCondLst>
                                        </p:cTn>
                                        <p:tgtEl>
                                          <p:spTgt spid="6"/>
                                        </p:tgtEl>
                                      </p:cBhvr>
                                      <p:to x="100000" y="100000"/>
                                    </p:animScale>
                                    <p:animScale>
                                      <p:cBhvr>
                                        <p:cTn id="29" dur="26">
                                          <p:stCondLst>
                                            <p:cond delay="1642"/>
                                          </p:stCondLst>
                                        </p:cTn>
                                        <p:tgtEl>
                                          <p:spTgt spid="6"/>
                                        </p:tgtEl>
                                      </p:cBhvr>
                                      <p:to x="100000" y="90000"/>
                                    </p:animScale>
                                    <p:animScale>
                                      <p:cBhvr>
                                        <p:cTn id="30" dur="166" decel="50000">
                                          <p:stCondLst>
                                            <p:cond delay="1668"/>
                                          </p:stCondLst>
                                        </p:cTn>
                                        <p:tgtEl>
                                          <p:spTgt spid="6"/>
                                        </p:tgtEl>
                                      </p:cBhvr>
                                      <p:to x="100000" y="100000"/>
                                    </p:animScale>
                                    <p:animScale>
                                      <p:cBhvr>
                                        <p:cTn id="31" dur="26">
                                          <p:stCondLst>
                                            <p:cond delay="1808"/>
                                          </p:stCondLst>
                                        </p:cTn>
                                        <p:tgtEl>
                                          <p:spTgt spid="6"/>
                                        </p:tgtEl>
                                      </p:cBhvr>
                                      <p:to x="100000" y="95000"/>
                                    </p:animScale>
                                    <p:animScale>
                                      <p:cBhvr>
                                        <p:cTn id="32"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Graphic spid="6"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of findings</a:t>
            </a:r>
            <a:endParaRPr lang="en-US" dirty="0"/>
          </a:p>
        </p:txBody>
      </p:sp>
      <p:sp>
        <p:nvSpPr>
          <p:cNvPr id="3" name="Content Placeholder 2"/>
          <p:cNvSpPr>
            <a:spLocks noGrp="1"/>
          </p:cNvSpPr>
          <p:nvPr>
            <p:ph idx="1"/>
          </p:nvPr>
        </p:nvSpPr>
        <p:spPr/>
        <p:txBody>
          <a:bodyPr>
            <a:normAutofit/>
          </a:bodyPr>
          <a:lstStyle/>
          <a:p>
            <a:pPr marL="137160" indent="0">
              <a:buNone/>
            </a:pPr>
            <a:r>
              <a:rPr lang="en-US" sz="1900" dirty="0" smtClean="0"/>
              <a:t>Our findings proved that Facebook affects relationships and the communication skills of RI Year 1 pupils.</a:t>
            </a:r>
          </a:p>
          <a:p>
            <a:pPr marL="137160" indent="0">
              <a:buNone/>
            </a:pPr>
            <a:endParaRPr lang="en-US" sz="1900" dirty="0"/>
          </a:p>
          <a:p>
            <a:pPr marL="137160" indent="0">
              <a:buNone/>
            </a:pPr>
            <a:r>
              <a:rPr lang="en-US" sz="1900" dirty="0" smtClean="0"/>
              <a:t>Thus, we have come up with a few ways to curb this problem</a:t>
            </a:r>
          </a:p>
          <a:p>
            <a:r>
              <a:rPr lang="en-US" sz="1900" dirty="0" smtClean="0"/>
              <a:t>During CLE lessons, teachers should focus more on the importance of family bonding.</a:t>
            </a:r>
          </a:p>
          <a:p>
            <a:r>
              <a:rPr lang="en-US" sz="1900" dirty="0" smtClean="0"/>
              <a:t>Parents should bring their child on small trips or vacations to spend quality time with them.</a:t>
            </a:r>
          </a:p>
          <a:p>
            <a:r>
              <a:rPr lang="en-US" sz="1900" dirty="0" smtClean="0"/>
              <a:t>For year 1s, there should be a separate course on communication skills.</a:t>
            </a:r>
          </a:p>
          <a:p>
            <a:r>
              <a:rPr lang="en-US" sz="1900" dirty="0" smtClean="0"/>
              <a:t>During PITs, mini debates can be held, to improve relationships with the class and at the same time, improve communication skills.</a:t>
            </a:r>
          </a:p>
          <a:p>
            <a:r>
              <a:rPr lang="en-US" sz="1900" dirty="0" smtClean="0"/>
              <a:t>Pupils should also make the conscious effort to communicate with others face-to-face with appropriate gestures and eye contact.</a:t>
            </a:r>
            <a:endParaRPr lang="en-US" sz="1900" dirty="0"/>
          </a:p>
        </p:txBody>
      </p:sp>
      <p:pic>
        <p:nvPicPr>
          <p:cNvPr id="8195" name="Picture 3" descr="C:\Users\user\AppData\Local\Microsoft\Windows\Temporary Internet Files\Content.IE5\RVQV90R1\MC90044188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43800" y="1066800"/>
            <a:ext cx="1325500" cy="1848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99058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additive="base">
                                        <p:cTn id="3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additive="base">
                                        <p:cTn id="36"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additive="base">
                                        <p:cTn id="4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 calcmode="lin" valueType="num">
                                      <p:cBhvr additive="base">
                                        <p:cTn id="4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6" presetClass="emph" presetSubtype="0" fill="hold" nodeType="clickEffect">
                                  <p:stCondLst>
                                    <p:cond delay="0"/>
                                  </p:stCondLst>
                                  <p:childTnLst>
                                    <p:animEffect transition="out" filter="fade">
                                      <p:cBhvr>
                                        <p:cTn id="53" dur="500" tmFilter="0, 0; .2, .5; .8, .5; 1, 0"/>
                                        <p:tgtEl>
                                          <p:spTgt spid="8195"/>
                                        </p:tgtEl>
                                      </p:cBhvr>
                                    </p:animEffect>
                                    <p:animScale>
                                      <p:cBhvr>
                                        <p:cTn id="54" dur="250" autoRev="1" fill="hold"/>
                                        <p:tgtEl>
                                          <p:spTgt spid="819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a:bodyPr>
          <a:lstStyle/>
          <a:p>
            <a:pPr marL="137160" indent="0">
              <a:buNone/>
            </a:pPr>
            <a:r>
              <a:rPr lang="en-US" sz="2000" b="1" u="sng" dirty="0"/>
              <a:t> </a:t>
            </a:r>
            <a:r>
              <a:rPr lang="en-US" sz="2000" b="1" u="sng" dirty="0" smtClean="0"/>
              <a:t>Limitations</a:t>
            </a:r>
          </a:p>
          <a:p>
            <a:r>
              <a:rPr lang="en-US" sz="2000" dirty="0" smtClean="0"/>
              <a:t>The survey was only conducted on  20 respondents. So, the information we got was rather limited.</a:t>
            </a:r>
          </a:p>
          <a:p>
            <a:r>
              <a:rPr lang="en-US" sz="2000" dirty="0" smtClean="0"/>
              <a:t>There were also not much of diverse opinions by respondents because of the number of them.</a:t>
            </a:r>
          </a:p>
          <a:p>
            <a:r>
              <a:rPr lang="en-US" sz="2000" dirty="0" smtClean="0"/>
              <a:t>As we only conducted this survey on individual students, we did not get a different perspective, perhaps parents.</a:t>
            </a:r>
            <a:endParaRPr lang="en-US" sz="2000" dirty="0"/>
          </a:p>
        </p:txBody>
      </p:sp>
    </p:spTree>
    <p:extLst>
      <p:ext uri="{BB962C8B-B14F-4D97-AF65-F5344CB8AC3E}">
        <p14:creationId xmlns:p14="http://schemas.microsoft.com/office/powerpoint/2010/main" val="42687604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wipe(down)">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wipe(down)">
                                      <p:cBhvr>
                                        <p:cTn id="2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a:bodyPr>
          <a:lstStyle/>
          <a:p>
            <a:r>
              <a:rPr lang="en-US" sz="2000" b="1" u="sng" dirty="0" smtClean="0"/>
              <a:t>Problems encountered and how they were solved</a:t>
            </a:r>
          </a:p>
          <a:p>
            <a:endParaRPr lang="en-US" sz="2000" b="1" u="sng" dirty="0"/>
          </a:p>
          <a:p>
            <a:pPr marL="137160" indent="0">
              <a:buNone/>
            </a:pPr>
            <a:r>
              <a:rPr lang="en-US" sz="1900" dirty="0" smtClean="0"/>
              <a:t>	We had not narrowed down our topic enough.  Thus, we were not able to get focused results. Thus, we had to narrow it down to our current one.</a:t>
            </a:r>
          </a:p>
          <a:p>
            <a:pPr marL="137160" indent="0">
              <a:buNone/>
            </a:pPr>
            <a:r>
              <a:rPr lang="en-US" sz="1900" dirty="0"/>
              <a:t>	</a:t>
            </a:r>
            <a:r>
              <a:rPr lang="en-US" sz="1900" dirty="0" smtClean="0"/>
              <a:t>Some of our survey respondents did not really take the time to answer our questions. Thus, some surveys were just a clump of scribbles. So, we had to conduct those few surveys again with different respondents.</a:t>
            </a:r>
          </a:p>
          <a:p>
            <a:pPr marL="137160" indent="0">
              <a:buNone/>
            </a:pPr>
            <a:r>
              <a:rPr lang="en-US" sz="1900" dirty="0"/>
              <a:t>	</a:t>
            </a:r>
            <a:endParaRPr lang="en-US" sz="1900" dirty="0" smtClean="0"/>
          </a:p>
          <a:p>
            <a:pPr marL="137160" indent="0">
              <a:buNone/>
            </a:pPr>
            <a:r>
              <a:rPr lang="en-US" sz="1900" dirty="0"/>
              <a:t>	</a:t>
            </a:r>
            <a:r>
              <a:rPr lang="en-US" sz="1900" dirty="0" smtClean="0"/>
              <a:t> </a:t>
            </a:r>
            <a:endParaRPr lang="en-US" sz="1900" dirty="0"/>
          </a:p>
        </p:txBody>
      </p:sp>
    </p:spTree>
    <p:extLst>
      <p:ext uri="{BB962C8B-B14F-4D97-AF65-F5344CB8AC3E}">
        <p14:creationId xmlns:p14="http://schemas.microsoft.com/office/powerpoint/2010/main" val="31769300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a:bodyPr>
          <a:lstStyle/>
          <a:p>
            <a:r>
              <a:rPr lang="en-US" sz="1900" b="1" u="sng" dirty="0" smtClean="0"/>
              <a:t>Future extensions</a:t>
            </a:r>
          </a:p>
          <a:p>
            <a:endParaRPr lang="en-US" sz="1900" b="1" u="sng" dirty="0"/>
          </a:p>
          <a:p>
            <a:pPr marL="137160" indent="0">
              <a:buNone/>
            </a:pPr>
            <a:r>
              <a:rPr lang="en-US" sz="1900" dirty="0" smtClean="0"/>
              <a:t>	This research could be conducted on a more wide scale basis. Instead of RI Year1 students, it could be teenagers from ages 14-19 in Singapore. Opinions can also be taken from the point of view of parents so that different perspectives can be acquired. A survey can be conducted on 50 respondents for very diverse opinions on this issue.</a:t>
            </a:r>
            <a:endParaRPr lang="en-US" sz="1900" dirty="0"/>
          </a:p>
        </p:txBody>
      </p:sp>
    </p:spTree>
    <p:extLst>
      <p:ext uri="{BB962C8B-B14F-4D97-AF65-F5344CB8AC3E}">
        <p14:creationId xmlns:p14="http://schemas.microsoft.com/office/powerpoint/2010/main" val="17549189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ircle(in)">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circle(in)">
                                      <p:cBhvr>
                                        <p:cTn id="19"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a:t>
            </a:r>
            <a:endParaRPr lang="en-US" dirty="0"/>
          </a:p>
        </p:txBody>
      </p:sp>
      <p:sp>
        <p:nvSpPr>
          <p:cNvPr id="3" name="Content Placeholder 2"/>
          <p:cNvSpPr>
            <a:spLocks noGrp="1"/>
          </p:cNvSpPr>
          <p:nvPr>
            <p:ph idx="1"/>
          </p:nvPr>
        </p:nvSpPr>
        <p:spPr/>
        <p:txBody>
          <a:bodyPr>
            <a:normAutofit fontScale="25000" lnSpcReduction="20000"/>
          </a:bodyPr>
          <a:lstStyle/>
          <a:p>
            <a:pPr marL="137160" indent="0">
              <a:buNone/>
            </a:pPr>
            <a:r>
              <a:rPr lang="en-US" sz="6400" dirty="0" smtClean="0"/>
              <a:t>	Finally, we would like to thank Dr. Raphael and Mr. Edmund Chow for guiding us on along and setting us on the right track. We thank them for their timely and useful opinions that helped us improve our work. We would also like to thank our fellow classmates for sharing their thoughts about our project and giving us improvement points. We also would like to thank Ms. Jamie, our interviewee, for giving us an insight on this issue and for giving us invaluable information to aid us in our work.</a:t>
            </a:r>
          </a:p>
          <a:p>
            <a:pPr marL="137160" indent="0">
              <a:buNone/>
            </a:pPr>
            <a:endParaRPr lang="en-US" sz="6400" dirty="0"/>
          </a:p>
          <a:p>
            <a:pPr marL="137160" indent="0">
              <a:buNone/>
            </a:pPr>
            <a:r>
              <a:rPr lang="en-US" sz="6400" dirty="0" smtClean="0"/>
              <a:t>	We would like to thank all our survey respondents to for giving us their honest answer.</a:t>
            </a:r>
          </a:p>
          <a:p>
            <a:pPr marL="137160" indent="0">
              <a:buNone/>
            </a:pPr>
            <a:endParaRPr lang="en-US" sz="6400" dirty="0"/>
          </a:p>
          <a:p>
            <a:pPr marL="137160" indent="0">
              <a:buNone/>
            </a:pPr>
            <a:r>
              <a:rPr lang="en-US" sz="6400" dirty="0" smtClean="0"/>
              <a:t>	We appreciate everyone’s help. Thank you,</a:t>
            </a:r>
          </a:p>
          <a:p>
            <a:pPr marL="137160" indent="0">
              <a:buNone/>
            </a:pPr>
            <a:endParaRPr lang="en-US" sz="6400" dirty="0"/>
          </a:p>
          <a:p>
            <a:pPr marL="137160" indent="0">
              <a:buNone/>
            </a:pPr>
            <a:endParaRPr lang="en-US" sz="6400" dirty="0" smtClean="0"/>
          </a:p>
          <a:p>
            <a:pPr marL="137160" indent="0">
              <a:buNone/>
            </a:pPr>
            <a:r>
              <a:rPr lang="en-US" sz="6400" dirty="0" smtClean="0"/>
              <a:t>RE Team 6 class 1E</a:t>
            </a:r>
          </a:p>
          <a:p>
            <a:pPr marL="137160" indent="0">
              <a:buNone/>
            </a:pPr>
            <a:endParaRPr lang="en-US" sz="6400" dirty="0"/>
          </a:p>
          <a:p>
            <a:pPr marL="137160" indent="0">
              <a:buNone/>
            </a:pPr>
            <a:r>
              <a:rPr lang="en-US" sz="6400" dirty="0" smtClean="0"/>
              <a:t>	</a:t>
            </a:r>
          </a:p>
          <a:p>
            <a:pPr marL="137160" indent="0">
              <a:buNone/>
            </a:pPr>
            <a:r>
              <a:rPr lang="en-US" sz="1900" dirty="0"/>
              <a:t>	</a:t>
            </a:r>
            <a:endParaRPr lang="en-US" sz="1900" dirty="0" smtClean="0"/>
          </a:p>
          <a:p>
            <a:pPr marL="137160" indent="0">
              <a:buNone/>
            </a:pPr>
            <a:r>
              <a:rPr lang="en-US" sz="1900" dirty="0" smtClean="0"/>
              <a:t>	</a:t>
            </a:r>
            <a:endParaRPr lang="en-US" sz="1900" dirty="0"/>
          </a:p>
          <a:p>
            <a:pPr marL="137160" indent="0">
              <a:buNone/>
            </a:pPr>
            <a:endParaRPr lang="en-US" sz="1900" dirty="0" smtClean="0"/>
          </a:p>
          <a:p>
            <a:pPr marL="137160" indent="0">
              <a:buNone/>
            </a:pPr>
            <a:endParaRPr lang="en-US" sz="1900" dirty="0"/>
          </a:p>
          <a:p>
            <a:pPr marL="137160" indent="0" algn="ctr">
              <a:buNone/>
            </a:pPr>
            <a:r>
              <a:rPr lang="en-US" sz="1900" dirty="0" smtClean="0"/>
              <a:t>	</a:t>
            </a:r>
            <a:endParaRPr lang="en-US" sz="1900" dirty="0"/>
          </a:p>
        </p:txBody>
      </p:sp>
    </p:spTree>
    <p:extLst>
      <p:ext uri="{BB962C8B-B14F-4D97-AF65-F5344CB8AC3E}">
        <p14:creationId xmlns:p14="http://schemas.microsoft.com/office/powerpoint/2010/main" val="21794094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1000"/>
                                        <p:tgtEl>
                                          <p:spTgt spid="3">
                                            <p:txEl>
                                              <p:pRg st="7" end="7"/>
                                            </p:txEl>
                                          </p:spTgt>
                                        </p:tgtEl>
                                      </p:cBhvr>
                                    </p:animEffect>
                                    <p:anim calcmode="lin" valueType="num">
                                      <p:cBhvr>
                                        <p:cTn id="36"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1000"/>
                                        <p:tgtEl>
                                          <p:spTgt spid="3">
                                            <p:txEl>
                                              <p:pRg st="9" end="9"/>
                                            </p:txEl>
                                          </p:spTgt>
                                        </p:tgtEl>
                                      </p:cBhvr>
                                    </p:animEffect>
                                    <p:anim calcmode="lin" valueType="num">
                                      <p:cBhvr>
                                        <p:cTn id="43"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Effect transition="in" filter="fade">
                                      <p:cBhvr>
                                        <p:cTn id="49" dur="1000"/>
                                        <p:tgtEl>
                                          <p:spTgt spid="3">
                                            <p:txEl>
                                              <p:pRg st="10" end="10"/>
                                            </p:txEl>
                                          </p:spTgt>
                                        </p:tgtEl>
                                      </p:cBhvr>
                                    </p:animEffect>
                                    <p:anim calcmode="lin" valueType="num">
                                      <p:cBhvr>
                                        <p:cTn id="50"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11" end="11"/>
                                            </p:txEl>
                                          </p:spTgt>
                                        </p:tgtEl>
                                        <p:attrNameLst>
                                          <p:attrName>style.visibility</p:attrName>
                                        </p:attrNameLst>
                                      </p:cBhvr>
                                      <p:to>
                                        <p:strVal val="visible"/>
                                      </p:to>
                                    </p:set>
                                    <p:animEffect transition="in" filter="fade">
                                      <p:cBhvr>
                                        <p:cTn id="56" dur="1000"/>
                                        <p:tgtEl>
                                          <p:spTgt spid="3">
                                            <p:txEl>
                                              <p:pRg st="11" end="11"/>
                                            </p:txEl>
                                          </p:spTgt>
                                        </p:tgtEl>
                                      </p:cBhvr>
                                    </p:animEffect>
                                    <p:anim calcmode="lin" valueType="num">
                                      <p:cBhvr>
                                        <p:cTn id="57"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14" end="14"/>
                                            </p:txEl>
                                          </p:spTgt>
                                        </p:tgtEl>
                                        <p:attrNameLst>
                                          <p:attrName>style.visibility</p:attrName>
                                        </p:attrNameLst>
                                      </p:cBhvr>
                                      <p:to>
                                        <p:strVal val="visible"/>
                                      </p:to>
                                    </p:set>
                                    <p:animEffect transition="in" filter="fade">
                                      <p:cBhvr>
                                        <p:cTn id="63" dur="1000"/>
                                        <p:tgtEl>
                                          <p:spTgt spid="3">
                                            <p:txEl>
                                              <p:pRg st="14" end="14"/>
                                            </p:txEl>
                                          </p:spTgt>
                                        </p:tgtEl>
                                      </p:cBhvr>
                                    </p:animEffect>
                                    <p:anim calcmode="lin" valueType="num">
                                      <p:cBhvr>
                                        <p:cTn id="64"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14" end="1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endParaRPr lang="en-US" dirty="0" smtClean="0"/>
          </a:p>
          <a:p>
            <a:pPr algn="ctr"/>
            <a:endParaRPr lang="en-US" dirty="0" smtClean="0"/>
          </a:p>
          <a:p>
            <a:pPr marL="1170432" lvl="3" indent="0" algn="ctr">
              <a:buNone/>
            </a:pPr>
            <a:r>
              <a:rPr lang="en-US" sz="4800" dirty="0" smtClean="0"/>
              <a:t>Thank you for your rapt attention!</a:t>
            </a:r>
            <a:endParaRPr lang="en-US" sz="4800" dirty="0"/>
          </a:p>
        </p:txBody>
      </p:sp>
    </p:spTree>
    <p:extLst>
      <p:ext uri="{BB962C8B-B14F-4D97-AF65-F5344CB8AC3E}">
        <p14:creationId xmlns:p14="http://schemas.microsoft.com/office/powerpoint/2010/main" val="1961780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2" end="2"/>
                                            </p:txEl>
                                          </p:spTgt>
                                        </p:tgtEl>
                                        <p:attrNameLst>
                                          <p:attrName>ppt_x</p:attrName>
                                          <p:attrName>ppt_y</p:attrName>
                                        </p:attrNameLst>
                                      </p:cBhvr>
                                    </p:animMotion>
                                    <p:animRot by="1500000">
                                      <p:cBhvr>
                                        <p:cTn id="7" dur="125" fill="hold">
                                          <p:stCondLst>
                                            <p:cond delay="0"/>
                                          </p:stCondLst>
                                        </p:cTn>
                                        <p:tgtEl>
                                          <p:spTgt spid="3">
                                            <p:txEl>
                                              <p:pRg st="2" end="2"/>
                                            </p:txEl>
                                          </p:spTgt>
                                        </p:tgtEl>
                                        <p:attrNameLst>
                                          <p:attrName>r</p:attrName>
                                        </p:attrNameLst>
                                      </p:cBhvr>
                                    </p:animRot>
                                    <p:animRot by="-1500000">
                                      <p:cBhvr>
                                        <p:cTn id="8" dur="125" fill="hold">
                                          <p:stCondLst>
                                            <p:cond delay="125"/>
                                          </p:stCondLst>
                                        </p:cTn>
                                        <p:tgtEl>
                                          <p:spTgt spid="3">
                                            <p:txEl>
                                              <p:pRg st="2" end="2"/>
                                            </p:txEl>
                                          </p:spTgt>
                                        </p:tgtEl>
                                        <p:attrNameLst>
                                          <p:attrName>r</p:attrName>
                                        </p:attrNameLst>
                                      </p:cBhvr>
                                    </p:animRot>
                                    <p:animRot by="-1500000">
                                      <p:cBhvr>
                                        <p:cTn id="9" dur="125" fill="hold">
                                          <p:stCondLst>
                                            <p:cond delay="250"/>
                                          </p:stCondLst>
                                        </p:cTn>
                                        <p:tgtEl>
                                          <p:spTgt spid="3">
                                            <p:txEl>
                                              <p:pRg st="2" end="2"/>
                                            </p:txEl>
                                          </p:spTgt>
                                        </p:tgtEl>
                                        <p:attrNameLst>
                                          <p:attrName>r</p:attrName>
                                        </p:attrNameLst>
                                      </p:cBhvr>
                                    </p:animRot>
                                    <p:animRot by="1500000">
                                      <p:cBhvr>
                                        <p:cTn id="10" dur="125" fill="hold">
                                          <p:stCondLst>
                                            <p:cond delay="375"/>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and Answer</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65710840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2"/>
                                        </p:tgtEl>
                                        <p:attrNameLst>
                                          <p:attrName>style.color</p:attrName>
                                        </p:attrNameLst>
                                      </p:cBhvr>
                                      <p:to>
                                        <a:schemeClr val="bg1"/>
                                      </p:to>
                                    </p:animClr>
                                    <p:animClr clrSpc="rgb" dir="cw">
                                      <p:cBhvr>
                                        <p:cTn id="7" dur="250" autoRev="1" fill="remove"/>
                                        <p:tgtEl>
                                          <p:spTgt spid="2"/>
                                        </p:tgtEl>
                                        <p:attrNameLst>
                                          <p:attrName>fillcolor</p:attrName>
                                        </p:attrNameLst>
                                      </p:cBhvr>
                                      <p:to>
                                        <a:schemeClr val="bg1"/>
                                      </p:to>
                                    </p:animClr>
                                    <p:set>
                                      <p:cBhvr>
                                        <p:cTn id="8" dur="250" autoRev="1" fill="remove"/>
                                        <p:tgtEl>
                                          <p:spTgt spid="2"/>
                                        </p:tgtEl>
                                        <p:attrNameLst>
                                          <p:attrName>fill.type</p:attrName>
                                        </p:attrNameLst>
                                      </p:cBhvr>
                                      <p:to>
                                        <p:strVal val="solid"/>
                                      </p:to>
                                    </p:set>
                                    <p:set>
                                      <p:cBhvr>
                                        <p:cTn id="9" dur="250" autoRev="1" fill="remove"/>
                                        <p:tgtEl>
                                          <p:spTgt spid="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sz="2200" dirty="0" smtClean="0">
                <a:solidFill>
                  <a:srgbClr val="FF0000"/>
                </a:solidFill>
              </a:rPr>
              <a:t>Introductions</a:t>
            </a:r>
          </a:p>
          <a:p>
            <a:pPr marL="457200" indent="-457200">
              <a:buAutoNum type="alphaLcPeriod"/>
            </a:pPr>
            <a:r>
              <a:rPr lang="en-US" sz="2000" dirty="0" smtClean="0">
                <a:solidFill>
                  <a:srgbClr val="FF0000"/>
                </a:solidFill>
              </a:rPr>
              <a:t>Problem Statement</a:t>
            </a:r>
          </a:p>
          <a:p>
            <a:pPr marL="457200" indent="-457200">
              <a:buAutoNum type="alphaLcPeriod"/>
            </a:pPr>
            <a:r>
              <a:rPr lang="en-US" sz="2000" dirty="0" smtClean="0">
                <a:solidFill>
                  <a:srgbClr val="FF0000"/>
                </a:solidFill>
              </a:rPr>
              <a:t>Hypothesis</a:t>
            </a:r>
          </a:p>
          <a:p>
            <a:pPr marL="457200" indent="-457200">
              <a:buAutoNum type="alphaLcPeriod"/>
            </a:pPr>
            <a:r>
              <a:rPr lang="en-US" sz="2000" dirty="0" smtClean="0">
                <a:solidFill>
                  <a:srgbClr val="FF0000"/>
                </a:solidFill>
              </a:rPr>
              <a:t>Explanation</a:t>
            </a:r>
          </a:p>
          <a:p>
            <a:pPr marL="457200" indent="-457200">
              <a:buAutoNum type="alphaLcPeriod"/>
            </a:pPr>
            <a:r>
              <a:rPr lang="en-US" sz="2000" dirty="0" smtClean="0">
                <a:solidFill>
                  <a:srgbClr val="FF0000"/>
                </a:solidFill>
              </a:rPr>
              <a:t>Brief Project Description</a:t>
            </a:r>
          </a:p>
          <a:p>
            <a:r>
              <a:rPr lang="en-US" sz="2200" dirty="0" smtClean="0"/>
              <a:t>Methodology</a:t>
            </a:r>
          </a:p>
          <a:p>
            <a:pPr marL="457200" indent="-457200">
              <a:buAutoNum type="alphaLcPeriod"/>
            </a:pPr>
            <a:r>
              <a:rPr lang="en-US" sz="2100" dirty="0" smtClean="0"/>
              <a:t>Overall methodology</a:t>
            </a:r>
          </a:p>
          <a:p>
            <a:pPr marL="457200" indent="-457200">
              <a:buAutoNum type="alphaLcPeriod"/>
            </a:pPr>
            <a:r>
              <a:rPr lang="en-US" sz="2100" dirty="0" smtClean="0"/>
              <a:t>Survey methodology</a:t>
            </a:r>
          </a:p>
          <a:p>
            <a:pPr marL="457200" indent="-457200">
              <a:buAutoNum type="alphaLcPeriod"/>
            </a:pPr>
            <a:r>
              <a:rPr lang="en-US" sz="2100" dirty="0" smtClean="0"/>
              <a:t>Interview methodology</a:t>
            </a:r>
          </a:p>
          <a:p>
            <a:r>
              <a:rPr lang="en-US" sz="2200" dirty="0" smtClean="0">
                <a:solidFill>
                  <a:schemeClr val="accent5">
                    <a:lumMod val="50000"/>
                  </a:schemeClr>
                </a:solidFill>
              </a:rPr>
              <a:t>Findings</a:t>
            </a:r>
          </a:p>
          <a:p>
            <a:r>
              <a:rPr lang="en-US" sz="2200" dirty="0" smtClean="0">
                <a:solidFill>
                  <a:schemeClr val="accent5">
                    <a:lumMod val="50000"/>
                  </a:schemeClr>
                </a:solidFill>
              </a:rPr>
              <a:t>Application of findings</a:t>
            </a:r>
          </a:p>
          <a:p>
            <a:r>
              <a:rPr lang="en-US" sz="2400" dirty="0" smtClean="0">
                <a:solidFill>
                  <a:schemeClr val="accent1">
                    <a:lumMod val="50000"/>
                  </a:schemeClr>
                </a:solidFill>
              </a:rPr>
              <a:t>Conclusions</a:t>
            </a:r>
          </a:p>
          <a:p>
            <a:pPr marL="457200" indent="-457200">
              <a:buAutoNum type="alphaLcPeriod"/>
            </a:pPr>
            <a:r>
              <a:rPr lang="en-US" sz="2100" dirty="0" smtClean="0">
                <a:solidFill>
                  <a:schemeClr val="accent1">
                    <a:lumMod val="50000"/>
                  </a:schemeClr>
                </a:solidFill>
              </a:rPr>
              <a:t>Problems Encountered</a:t>
            </a:r>
          </a:p>
          <a:p>
            <a:pPr marL="457200" indent="-457200">
              <a:buAutoNum type="alphaLcPeriod"/>
            </a:pPr>
            <a:r>
              <a:rPr lang="en-US" sz="2100" dirty="0" smtClean="0">
                <a:solidFill>
                  <a:schemeClr val="accent1">
                    <a:lumMod val="50000"/>
                  </a:schemeClr>
                </a:solidFill>
              </a:rPr>
              <a:t>Limitations</a:t>
            </a:r>
          </a:p>
          <a:p>
            <a:pPr marL="457200" indent="-457200">
              <a:buAutoNum type="alphaLcPeriod"/>
            </a:pPr>
            <a:r>
              <a:rPr lang="en-US" sz="2100" dirty="0" smtClean="0">
                <a:solidFill>
                  <a:schemeClr val="accent1">
                    <a:lumMod val="50000"/>
                  </a:schemeClr>
                </a:solidFill>
              </a:rPr>
              <a:t>Future extensions</a:t>
            </a:r>
          </a:p>
          <a:p>
            <a:pPr marL="457200" indent="-457200">
              <a:buAutoNum type="alphaLcPeriod"/>
            </a:pPr>
            <a:r>
              <a:rPr lang="en-US" sz="2100" dirty="0" smtClean="0">
                <a:solidFill>
                  <a:schemeClr val="accent1">
                    <a:lumMod val="50000"/>
                  </a:schemeClr>
                </a:solidFill>
              </a:rPr>
              <a:t>Acknowledgements</a:t>
            </a:r>
          </a:p>
          <a:p>
            <a:pPr marL="0" indent="0">
              <a:buNone/>
            </a:pPr>
            <a:endParaRPr lang="en-US" sz="2100" dirty="0" smtClean="0"/>
          </a:p>
          <a:p>
            <a:pPr marL="457200" indent="-457200">
              <a:buAutoNum type="alphaLcPeriod"/>
            </a:pPr>
            <a:endParaRPr lang="en-US" sz="2100" dirty="0" smtClean="0"/>
          </a:p>
          <a:p>
            <a:endParaRPr lang="en-US" sz="2400" dirty="0" smtClean="0"/>
          </a:p>
        </p:txBody>
      </p:sp>
      <p:sp>
        <p:nvSpPr>
          <p:cNvPr id="5" name="Rectangle 4"/>
          <p:cNvSpPr/>
          <p:nvPr/>
        </p:nvSpPr>
        <p:spPr>
          <a:xfrm>
            <a:off x="457200" y="457200"/>
            <a:ext cx="8229600" cy="707886"/>
          </a:xfrm>
          <a:prstGeom prst="rect">
            <a:avLst/>
          </a:prstGeom>
        </p:spPr>
        <p:txBody>
          <a:bodyPr wrap="square">
            <a:spAutoFit/>
          </a:bodyPr>
          <a:lstStyle/>
          <a:p>
            <a:pPr algn="ctr"/>
            <a:r>
              <a:rPr lang="en-US" sz="4000" b="0" cap="none" spc="0" dirty="0" smtClean="0">
                <a:ln w="18415" cmpd="sng">
                  <a:solidFill>
                    <a:srgbClr val="FFFFFF"/>
                  </a:solidFill>
                  <a:prstDash val="solid"/>
                </a:ln>
                <a:effectLst>
                  <a:outerShdw blurRad="38100" dist="38100" dir="2700000" algn="tl">
                    <a:srgbClr val="000000">
                      <a:alpha val="43137"/>
                    </a:srgbClr>
                  </a:outerShdw>
                </a:effectLst>
              </a:rPr>
              <a:t>Contents of Presentation </a:t>
            </a:r>
            <a:endParaRPr lang="en-US" sz="4000" b="0" cap="none" spc="0" dirty="0">
              <a:ln w="18415" cmpd="sng">
                <a:solidFill>
                  <a:srgbClr val="FFFFFF"/>
                </a:solidFill>
                <a:prstDash val="solid"/>
              </a:ln>
              <a:effectLst>
                <a:outerShdw blurRad="38100" dist="38100" dir="2700000" algn="tl">
                  <a:srgbClr val="000000">
                    <a:alpha val="43137"/>
                  </a:srgbClr>
                </a:outerShdw>
              </a:effectLst>
            </a:endParaRPr>
          </a:p>
        </p:txBody>
      </p:sp>
      <p:pic>
        <p:nvPicPr>
          <p:cNvPr id="3074" name="Picture 2" descr="C:\Users\user\AppData\Local\Microsoft\Windows\Temporary Internet Files\Content.IE5\QLJXJAPM\MC90007095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8400" y="2057400"/>
            <a:ext cx="1958566" cy="15028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sz="2000" b="1" u="sng" dirty="0" smtClean="0"/>
              <a:t>Problem Statement</a:t>
            </a:r>
          </a:p>
          <a:p>
            <a:pPr>
              <a:buNone/>
            </a:pPr>
            <a:r>
              <a:rPr lang="en-US" sz="2100" dirty="0" smtClean="0"/>
              <a:t>	How does Facebook affect the Social Health of Year 1 RI Boys? (Note: Social Health in terms of communication skills and relationship)</a:t>
            </a:r>
          </a:p>
          <a:p>
            <a:r>
              <a:rPr lang="en-US" sz="2000" b="1" u="sng" dirty="0" smtClean="0"/>
              <a:t>Hypothesis</a:t>
            </a:r>
          </a:p>
          <a:p>
            <a:pPr>
              <a:buNone/>
            </a:pPr>
            <a:r>
              <a:rPr lang="en-US" sz="2000" dirty="0" smtClean="0"/>
              <a:t>	</a:t>
            </a:r>
            <a:r>
              <a:rPr lang="en-US" sz="2100" dirty="0" smtClean="0"/>
              <a:t>Facebook affects the communication skills and relationships of Year 1 RI Boys.</a:t>
            </a:r>
          </a:p>
          <a:p>
            <a:r>
              <a:rPr lang="en-US" sz="2000" b="1" u="sng" dirty="0" smtClean="0"/>
              <a:t>Explanation</a:t>
            </a:r>
          </a:p>
          <a:p>
            <a:pPr>
              <a:buNone/>
            </a:pPr>
            <a:r>
              <a:rPr lang="en-US" sz="2000" dirty="0" smtClean="0"/>
              <a:t>	</a:t>
            </a:r>
            <a:r>
              <a:rPr lang="en-US" sz="2100" dirty="0" smtClean="0"/>
              <a:t>Facebook is very popular among RI Boys according to the statistical evidence of the survey we had conducted. Thus, we felt that it would be worthwhile to see if our hypothesis is right and find ways to curb the problem as social health is a key aspect of an enjoyable school life.</a:t>
            </a:r>
          </a:p>
          <a:p>
            <a:r>
              <a:rPr lang="en-US" sz="2000" b="1" u="sng" dirty="0" smtClean="0"/>
              <a:t>Brief project description</a:t>
            </a:r>
          </a:p>
          <a:p>
            <a:pPr>
              <a:buNone/>
            </a:pPr>
            <a:r>
              <a:rPr lang="en-US" sz="2100" dirty="0" smtClean="0"/>
              <a:t>	Our project is about whether Facebook affects communication skills and relationships of Year 1 RI Boys. We also aim to find ways to curb problems.</a:t>
            </a:r>
          </a:p>
          <a:p>
            <a:pPr>
              <a:buNone/>
            </a:pPr>
            <a:r>
              <a:rPr lang="en-US" sz="2100" dirty="0" smtClean="0"/>
              <a:t>	</a:t>
            </a:r>
          </a:p>
          <a:p>
            <a:pPr>
              <a:buNone/>
            </a:pPr>
            <a:endParaRPr lang="en-US" sz="2400" dirty="0" smtClean="0"/>
          </a:p>
          <a:p>
            <a:endParaRPr lang="en-US" sz="2600" dirty="0" smtClean="0">
              <a:solidFill>
                <a:schemeClr val="bg1"/>
              </a:solidFill>
            </a:endParaRPr>
          </a:p>
          <a:p>
            <a:endParaRPr lang="en-US" sz="2600" dirty="0" smtClean="0">
              <a:solidFill>
                <a:schemeClr val="bg1"/>
              </a:solidFill>
            </a:endParaRPr>
          </a:p>
          <a:p>
            <a:endParaRPr lang="en-US" sz="2600" dirty="0" smtClean="0">
              <a:solidFill>
                <a:schemeClr val="bg1"/>
              </a:solidFill>
            </a:endParaRPr>
          </a:p>
          <a:p>
            <a:endParaRPr lang="en-US" sz="2600" dirty="0" smtClean="0">
              <a:solidFill>
                <a:schemeClr val="bg1"/>
              </a:solidFill>
            </a:endParaRPr>
          </a:p>
          <a:p>
            <a:endParaRPr lang="en-US" dirty="0" smtClean="0">
              <a:solidFill>
                <a:schemeClr val="bg1"/>
              </a:solidFill>
            </a:endParaRPr>
          </a:p>
          <a:p>
            <a:endParaRPr lang="en-US" dirty="0">
              <a:solidFill>
                <a:schemeClr val="bg1"/>
              </a:solidFill>
            </a:endParaRPr>
          </a:p>
        </p:txBody>
      </p:sp>
      <p:sp>
        <p:nvSpPr>
          <p:cNvPr id="4" name="Rectangle 3"/>
          <p:cNvSpPr/>
          <p:nvPr/>
        </p:nvSpPr>
        <p:spPr>
          <a:xfrm>
            <a:off x="1676400" y="304800"/>
            <a:ext cx="5638800" cy="923330"/>
          </a:xfrm>
          <a:prstGeom prst="rect">
            <a:avLst/>
          </a:prstGeom>
          <a:noFill/>
        </p:spPr>
        <p:txBody>
          <a:bodyPr wrap="square" lIns="91440" tIns="45720" rIns="91440" bIns="45720">
            <a:spAutoFit/>
          </a:bodyPr>
          <a:lstStyle/>
          <a:p>
            <a:pPr algn="ctr"/>
            <a:r>
              <a:rPr lang="en-US" sz="5400" b="0" cap="none" spc="0" dirty="0" smtClean="0">
                <a:ln w="18415" cmpd="sng">
                  <a:solidFill>
                    <a:srgbClr val="FFFFFF"/>
                  </a:solidFill>
                  <a:prstDash val="solid"/>
                </a:ln>
                <a:effectLst>
                  <a:outerShdw blurRad="63500" dir="3600000" algn="tl" rotWithShape="0">
                    <a:srgbClr val="000000">
                      <a:alpha val="70000"/>
                    </a:srgbClr>
                  </a:outerShdw>
                </a:effectLst>
              </a:rPr>
              <a:t>Introduction</a:t>
            </a:r>
            <a:endParaRPr lang="en-US" sz="5400" b="0" cap="none" spc="0" dirty="0">
              <a:ln w="18415" cmpd="sng">
                <a:solidFill>
                  <a:srgbClr val="FFFFFF"/>
                </a:solidFill>
                <a:prstDash val="solid"/>
              </a:ln>
              <a:effectLst>
                <a:outerShdw blurRad="63500" dir="3600000" algn="tl" rotWithShape="0">
                  <a:srgbClr val="000000">
                    <a:alpha val="70000"/>
                  </a:srgbClr>
                </a:outerShdw>
              </a:effectLs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grpId="0"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randombar(horizontal)">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9" dur="500"/>
                                        <p:tgtEl>
                                          <p:spTgt spid="3">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grpId="0"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randombar(horizontal)">
                                      <p:cBhvr>
                                        <p:cTn id="44" dur="500"/>
                                        <p:tgtEl>
                                          <p:spTgt spid="3">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4" presetClass="entr" presetSubtype="1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randombar(horizontal)">
                                      <p:cBhvr>
                                        <p:cTn id="49" dur="500"/>
                                        <p:tgtEl>
                                          <p:spTgt spid="3">
                                            <p:txEl>
                                              <p:pRg st="7" end="7"/>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4" presetClass="entr" presetSubtype="10" fill="hold" grpId="0" nodeType="clickEffect">
                                  <p:stCondLst>
                                    <p:cond delay="0"/>
                                  </p:stCondLst>
                                  <p:childTnLst>
                                    <p:set>
                                      <p:cBhvr>
                                        <p:cTn id="53" dur="1" fill="hold">
                                          <p:stCondLst>
                                            <p:cond delay="0"/>
                                          </p:stCondLst>
                                        </p:cTn>
                                        <p:tgtEl>
                                          <p:spTgt spid="3">
                                            <p:txEl>
                                              <p:pRg st="8" end="8"/>
                                            </p:txEl>
                                          </p:spTgt>
                                        </p:tgtEl>
                                        <p:attrNameLst>
                                          <p:attrName>style.visibility</p:attrName>
                                        </p:attrNameLst>
                                      </p:cBhvr>
                                      <p:to>
                                        <p:strVal val="visible"/>
                                      </p:to>
                                    </p:set>
                                    <p:animEffect transition="in" filter="randombar(horizontal)">
                                      <p:cBhvr>
                                        <p:cTn id="54"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sz="2400" b="1" u="sng" dirty="0" smtClean="0"/>
              <a:t>Overall Methodology</a:t>
            </a:r>
          </a:p>
          <a:p>
            <a:r>
              <a:rPr lang="en-US" sz="1900" dirty="0" smtClean="0"/>
              <a:t>Did PI to enable ourselves to identify what we wanted to research about.</a:t>
            </a:r>
          </a:p>
          <a:p>
            <a:r>
              <a:rPr lang="en-US" sz="1900" dirty="0" smtClean="0"/>
              <a:t>Analysed all our PIs.</a:t>
            </a:r>
          </a:p>
          <a:p>
            <a:r>
              <a:rPr lang="en-US" sz="1900" dirty="0" smtClean="0"/>
              <a:t>Took out some of the good points from each PI.</a:t>
            </a:r>
          </a:p>
          <a:p>
            <a:r>
              <a:rPr lang="en-US" sz="1900" dirty="0" smtClean="0"/>
              <a:t>Compiled up all our good points and made it into a Group Project Proposal (GPP).</a:t>
            </a:r>
          </a:p>
          <a:p>
            <a:r>
              <a:rPr lang="en-US" sz="1900" dirty="0" smtClean="0"/>
              <a:t>To get more solid evidence, we conducted a survey with RI Year1 respondents.</a:t>
            </a:r>
          </a:p>
          <a:p>
            <a:r>
              <a:rPr lang="en-US" sz="1900" dirty="0" smtClean="0"/>
              <a:t>In order to reinforce our findings, we conducted an interview with Ms Jamie Ng, a counsellor in Raffles Institution.           </a:t>
            </a:r>
          </a:p>
          <a:p>
            <a:pPr>
              <a:buNone/>
            </a:pPr>
            <a:r>
              <a:rPr lang="en-US" sz="1900" u="sng" dirty="0" smtClean="0">
                <a:solidFill>
                  <a:schemeClr val="bg1"/>
                </a:solidFill>
              </a:rPr>
              <a:t> </a:t>
            </a:r>
            <a:endParaRPr lang="en-US" sz="1900" u="sng" dirty="0">
              <a:solidFill>
                <a:schemeClr val="bg1"/>
              </a:solidFill>
            </a:endParaRPr>
          </a:p>
        </p:txBody>
      </p:sp>
      <p:sp>
        <p:nvSpPr>
          <p:cNvPr id="4" name="Rectangle 3"/>
          <p:cNvSpPr/>
          <p:nvPr/>
        </p:nvSpPr>
        <p:spPr>
          <a:xfrm>
            <a:off x="457200" y="381000"/>
            <a:ext cx="8229600" cy="923330"/>
          </a:xfrm>
          <a:prstGeom prst="rect">
            <a:avLst/>
          </a:prstGeom>
          <a:noFill/>
        </p:spPr>
        <p:txBody>
          <a:bodyPr wrap="square" lIns="91440" tIns="45720" rIns="91440" bIns="45720">
            <a:spAutoFit/>
          </a:bodyPr>
          <a:lstStyle/>
          <a:p>
            <a:pPr algn="ctr"/>
            <a:r>
              <a:rPr lang="en-US" sz="5400" cap="none" spc="50" dirty="0" smtClean="0">
                <a:ln w="13500">
                  <a:solidFill>
                    <a:schemeClr val="accent1">
                      <a:shade val="2500"/>
                      <a:alpha val="6500"/>
                    </a:schemeClr>
                  </a:solidFill>
                  <a:prstDash val="solid"/>
                </a:ln>
                <a:solidFill>
                  <a:schemeClr val="tx1">
                    <a:alpha val="95000"/>
                  </a:schemeClr>
                </a:solidFill>
                <a:effectLst>
                  <a:outerShdw blurRad="38100" dist="38100" dir="2700000" algn="tl">
                    <a:srgbClr val="000000">
                      <a:alpha val="43137"/>
                    </a:srgbClr>
                  </a:outerShdw>
                </a:effectLst>
              </a:rPr>
              <a:t>Methodology</a:t>
            </a:r>
            <a:r>
              <a:rPr lang="en-US" sz="40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 </a:t>
            </a:r>
            <a:r>
              <a:rPr lang="en-US" sz="54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 </a:t>
            </a:r>
            <a:endParaRPr lang="en-US" sz="54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pic>
        <p:nvPicPr>
          <p:cNvPr id="4098" name="Picture 2" descr="C:\Users\user\AppData\Local\Microsoft\Windows\Temporary Internet Files\Content.IE5\QLJXJAPM\MC90038334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62563" y="842665"/>
            <a:ext cx="1821485" cy="129204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4" dur="5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p:cTn id="2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31" dur="500"/>
                                        <p:tgtEl>
                                          <p:spTgt spid="3">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p:cTn id="36"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7"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8" dur="500"/>
                                        <p:tgtEl>
                                          <p:spTgt spid="3">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p:cTn id="43"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4"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45" dur="500"/>
                                        <p:tgtEl>
                                          <p:spTgt spid="3">
                                            <p:txEl>
                                              <p:pRg st="4" end="4"/>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3">
                                            <p:txEl>
                                              <p:pRg st="5" end="5"/>
                                            </p:txEl>
                                          </p:spTgt>
                                        </p:tgtEl>
                                        <p:attrNameLst>
                                          <p:attrName>style.visibility</p:attrName>
                                        </p:attrNameLst>
                                      </p:cBhvr>
                                      <p:to>
                                        <p:strVal val="visible"/>
                                      </p:to>
                                    </p:set>
                                    <p:anim calcmode="lin" valueType="num">
                                      <p:cBhvr>
                                        <p:cTn id="50"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51"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52" dur="500"/>
                                        <p:tgtEl>
                                          <p:spTgt spid="3">
                                            <p:txEl>
                                              <p:pRg st="5" end="5"/>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3">
                                            <p:txEl>
                                              <p:pRg st="6" end="6"/>
                                            </p:txEl>
                                          </p:spTgt>
                                        </p:tgtEl>
                                        <p:attrNameLst>
                                          <p:attrName>style.visibility</p:attrName>
                                        </p:attrNameLst>
                                      </p:cBhvr>
                                      <p:to>
                                        <p:strVal val="visible"/>
                                      </p:to>
                                    </p:set>
                                    <p:anim calcmode="lin" valueType="num">
                                      <p:cBhvr>
                                        <p:cTn id="57"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8"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59" dur="500"/>
                                        <p:tgtEl>
                                          <p:spTgt spid="3">
                                            <p:txEl>
                                              <p:pRg st="6" end="6"/>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grpId="0" nodeType="clickEffect">
                                  <p:stCondLst>
                                    <p:cond delay="0"/>
                                  </p:stCondLst>
                                  <p:childTnLst>
                                    <p:set>
                                      <p:cBhvr>
                                        <p:cTn id="63" dur="1" fill="hold">
                                          <p:stCondLst>
                                            <p:cond delay="0"/>
                                          </p:stCondLst>
                                        </p:cTn>
                                        <p:tgtEl>
                                          <p:spTgt spid="3">
                                            <p:txEl>
                                              <p:pRg st="7" end="7"/>
                                            </p:txEl>
                                          </p:spTgt>
                                        </p:tgtEl>
                                        <p:attrNameLst>
                                          <p:attrName>style.visibility</p:attrName>
                                        </p:attrNameLst>
                                      </p:cBhvr>
                                      <p:to>
                                        <p:strVal val="visible"/>
                                      </p:to>
                                    </p:set>
                                    <p:anim calcmode="lin" valueType="num">
                                      <p:cBhvr>
                                        <p:cTn id="64"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65"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6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sz="2400" u="sng" dirty="0" smtClean="0"/>
              <a:t>Survey</a:t>
            </a:r>
          </a:p>
          <a:p>
            <a:r>
              <a:rPr lang="en-US" sz="1900" dirty="0" smtClean="0"/>
              <a:t>Prepared 10 questions to be given out to 20 Year 1 RI Boys.</a:t>
            </a:r>
          </a:p>
          <a:p>
            <a:r>
              <a:rPr lang="en-US" sz="1900" dirty="0" smtClean="0"/>
              <a:t>Compiled up the results from the20 survey respondents.</a:t>
            </a:r>
          </a:p>
          <a:p>
            <a:r>
              <a:rPr lang="en-US" sz="1900" dirty="0" smtClean="0"/>
              <a:t>Made a social survey report in order to obtain a clearer perpective of the issue.</a:t>
            </a:r>
          </a:p>
          <a:p>
            <a:endParaRPr lang="en-US" dirty="0" smtClean="0"/>
          </a:p>
          <a:p>
            <a:endParaRPr lang="en-US" dirty="0">
              <a:solidFill>
                <a:schemeClr val="bg1"/>
              </a:solidFill>
            </a:endParaRPr>
          </a:p>
        </p:txBody>
      </p:sp>
      <p:sp>
        <p:nvSpPr>
          <p:cNvPr id="4" name="Rectangle 3"/>
          <p:cNvSpPr/>
          <p:nvPr/>
        </p:nvSpPr>
        <p:spPr>
          <a:xfrm>
            <a:off x="457200" y="381000"/>
            <a:ext cx="8229600" cy="923330"/>
          </a:xfrm>
          <a:prstGeom prst="rect">
            <a:avLst/>
          </a:prstGeom>
          <a:noFill/>
        </p:spPr>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5400" b="1" cap="none" spc="150" dirty="0" smtClean="0">
                <a:ln w="11430"/>
                <a:effectLst>
                  <a:outerShdw blurRad="25400" algn="tl" rotWithShape="0">
                    <a:srgbClr val="000000">
                      <a:alpha val="43000"/>
                    </a:srgbClr>
                  </a:outerShdw>
                </a:effectLst>
              </a:rPr>
              <a:t>Methodology</a:t>
            </a:r>
            <a:endParaRPr lang="en-US" sz="5400" b="1" cap="none" spc="150" dirty="0">
              <a:ln w="11430"/>
              <a:effectLst>
                <a:outerShdw blurRad="25400" algn="tl" rotWithShape="0">
                  <a:srgbClr val="000000">
                    <a:alpha val="43000"/>
                  </a:srgbClr>
                </a:outerShdw>
              </a:effectLst>
            </a:endParaRPr>
          </a:p>
        </p:txBody>
      </p:sp>
      <p:pic>
        <p:nvPicPr>
          <p:cNvPr id="5123" name="Picture 3" descr="C:\Users\user\AppData\Local\Microsoft\Windows\Temporary Internet Files\Content.IE5\1NRPRYVC\MC90021313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15200" y="533400"/>
            <a:ext cx="1098194" cy="179222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p:cTn id="26"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7"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8" dur="5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p:cTn id="33"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u="sng" dirty="0" smtClean="0"/>
              <a:t>Interview</a:t>
            </a:r>
            <a:endParaRPr lang="en-US" dirty="0" smtClean="0"/>
          </a:p>
          <a:p>
            <a:r>
              <a:rPr lang="en-US" sz="1900" dirty="0" smtClean="0"/>
              <a:t>Did an interview with RI Counsellor, Ms Jamie.</a:t>
            </a:r>
          </a:p>
          <a:p>
            <a:r>
              <a:rPr lang="en-US" sz="1900" dirty="0" smtClean="0"/>
              <a:t>Asked her 10 questions pertaining to our research topic.</a:t>
            </a:r>
          </a:p>
          <a:p>
            <a:r>
              <a:rPr lang="en-US" sz="1900" dirty="0" smtClean="0"/>
              <a:t>Gathered all the answers. </a:t>
            </a:r>
          </a:p>
          <a:p>
            <a:r>
              <a:rPr lang="en-US" sz="1900" dirty="0" smtClean="0"/>
              <a:t>Did the transcript.</a:t>
            </a:r>
          </a:p>
          <a:p>
            <a:r>
              <a:rPr lang="en-US" sz="1900" dirty="0" smtClean="0"/>
              <a:t>Compiled the questions and the transcript and made it into an interview report. </a:t>
            </a:r>
            <a:endParaRPr lang="en-US" sz="1900" dirty="0"/>
          </a:p>
        </p:txBody>
      </p:sp>
      <p:sp>
        <p:nvSpPr>
          <p:cNvPr id="5" name="Rectangle 4"/>
          <p:cNvSpPr/>
          <p:nvPr/>
        </p:nvSpPr>
        <p:spPr>
          <a:xfrm>
            <a:off x="533400" y="304800"/>
            <a:ext cx="8153400" cy="923330"/>
          </a:xfrm>
          <a:prstGeom prst="rect">
            <a:avLst/>
          </a:prstGeom>
          <a:noFill/>
        </p:spPr>
        <p:txBody>
          <a:bodyPr wrap="square" lIns="91440" tIns="45720" rIns="91440" bIns="45720">
            <a:spAutoFit/>
          </a:bodyPr>
          <a:lstStyle/>
          <a:p>
            <a:pPr algn="ctr"/>
            <a:r>
              <a:rPr lang="en-US" sz="5400" b="0" cap="none" spc="0" dirty="0" smtClean="0">
                <a:ln w="18415" cmpd="sng">
                  <a:solidFill>
                    <a:srgbClr val="FFFFFF"/>
                  </a:solidFill>
                  <a:prstDash val="solid"/>
                </a:ln>
                <a:effectLst>
                  <a:outerShdw blurRad="63500" dir="3600000" algn="tl" rotWithShape="0">
                    <a:srgbClr val="000000">
                      <a:alpha val="70000"/>
                    </a:srgbClr>
                  </a:outerShdw>
                </a:effectLst>
              </a:rPr>
              <a:t>Methodology</a:t>
            </a:r>
            <a:endParaRPr lang="en-US" sz="5400" b="0" cap="none" spc="0" dirty="0">
              <a:ln w="18415" cmpd="sng">
                <a:solidFill>
                  <a:srgbClr val="FFFFFF"/>
                </a:solidFill>
                <a:prstDash val="solid"/>
              </a:ln>
              <a:effectLst>
                <a:outerShdw blurRad="63500" dir="3600000" algn="tl" rotWithShape="0">
                  <a:srgbClr val="000000">
                    <a:alpha val="70000"/>
                  </a:srgbClr>
                </a:outerShdw>
              </a:effectLst>
            </a:endParaRPr>
          </a:p>
        </p:txBody>
      </p:sp>
      <p:pic>
        <p:nvPicPr>
          <p:cNvPr id="6146" name="Picture 2" descr="C:\Users\user\AppData\Local\Microsoft\Windows\Temporary Internet Files\Content.IE5\QLJXJAPM\MC90005470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49398" y="766465"/>
            <a:ext cx="1537402" cy="1524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ipe(down)">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ipe(down)">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u="sng" dirty="0" smtClean="0"/>
              <a:t>Survey</a:t>
            </a:r>
          </a:p>
          <a:p>
            <a:r>
              <a:rPr lang="en-US" sz="2000" dirty="0" smtClean="0"/>
              <a:t>80% of respondents use Facebook.</a:t>
            </a:r>
          </a:p>
          <a:p>
            <a:r>
              <a:rPr lang="en-US" sz="2000" dirty="0" smtClean="0"/>
              <a:t>More respondents said that they felt positive after using Facebook.</a:t>
            </a:r>
          </a:p>
          <a:p>
            <a:r>
              <a:rPr lang="en-US" sz="2000" dirty="0" smtClean="0"/>
              <a:t>56% of respondents said that they became withdrawn from others and that it cause misunderstandings among friends and family.</a:t>
            </a:r>
          </a:p>
          <a:p>
            <a:r>
              <a:rPr lang="en-US" sz="2000" dirty="0" smtClean="0"/>
              <a:t>44% of respondents said that it cause indifference in attitude within family.</a:t>
            </a:r>
          </a:p>
          <a:p>
            <a:r>
              <a:rPr lang="en-US" sz="2000" dirty="0" smtClean="0"/>
              <a:t>Most respondents use Facebook for either 1 hour or less or more than 8 hours a week on average.</a:t>
            </a:r>
            <a:endParaRPr lang="en-US" sz="2000" dirty="0"/>
          </a:p>
        </p:txBody>
      </p:sp>
      <p:sp>
        <p:nvSpPr>
          <p:cNvPr id="4" name="Rectangle 3"/>
          <p:cNvSpPr/>
          <p:nvPr/>
        </p:nvSpPr>
        <p:spPr>
          <a:xfrm>
            <a:off x="457200" y="381000"/>
            <a:ext cx="8229600" cy="923330"/>
          </a:xfrm>
          <a:prstGeom prst="rect">
            <a:avLst/>
          </a:prstGeom>
          <a:noFill/>
        </p:spPr>
        <p:txBody>
          <a:bodyPr wrap="squar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5400" b="1" cap="none" spc="150" dirty="0" smtClean="0">
                <a:ln w="11430"/>
                <a:effectLst>
                  <a:outerShdw blurRad="25400" algn="tl" rotWithShape="0">
                    <a:srgbClr val="000000">
                      <a:alpha val="43000"/>
                    </a:srgbClr>
                  </a:outerShdw>
                </a:effectLst>
              </a:rPr>
              <a:t>Findings</a:t>
            </a:r>
            <a:endParaRPr lang="en-US" sz="5400" b="1" cap="none" spc="150" dirty="0">
              <a:ln w="11430"/>
              <a:effectLst>
                <a:outerShdw blurRad="25400" algn="tl" rotWithShape="0">
                  <a:srgbClr val="000000">
                    <a:alpha val="43000"/>
                  </a:srgbClr>
                </a:outerShdw>
              </a:effectLst>
            </a:endParaRPr>
          </a:p>
        </p:txBody>
      </p:sp>
      <p:pic>
        <p:nvPicPr>
          <p:cNvPr id="7173" name="Picture 5" descr="C:\Users\user\AppData\Local\Microsoft\Windows\Temporary Internet Files\Content.IE5\1NRPRYVC\MC90043779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77043" y="854772"/>
            <a:ext cx="1181390" cy="10620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381000"/>
            <a:ext cx="8229600" cy="923330"/>
          </a:xfrm>
          <a:prstGeom prst="rect">
            <a:avLst/>
          </a:prstGeom>
          <a:noFill/>
        </p:spPr>
        <p:txBody>
          <a:bodyPr wrap="square" lIns="91440" tIns="45720" rIns="91440" bIns="45720">
            <a:spAutoFit/>
          </a:bodyPr>
          <a:lstStyle/>
          <a:p>
            <a:pPr algn="ctr"/>
            <a:r>
              <a:rPr lang="en-US" sz="5400" b="1" cap="none" spc="50" dirty="0" smtClean="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rPr>
              <a:t>Findings</a:t>
            </a:r>
            <a:endParaRPr lang="en-US" sz="5400" b="1" cap="none"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endParaRPr>
          </a:p>
        </p:txBody>
      </p:sp>
      <p:sp>
        <p:nvSpPr>
          <p:cNvPr id="9" name="Content Placeholder 8"/>
          <p:cNvSpPr>
            <a:spLocks noGrp="1"/>
          </p:cNvSpPr>
          <p:nvPr>
            <p:ph idx="1"/>
          </p:nvPr>
        </p:nvSpPr>
        <p:spPr/>
        <p:txBody>
          <a:bodyPr>
            <a:normAutofit/>
          </a:bodyPr>
          <a:lstStyle/>
          <a:p>
            <a:pPr lvl="1">
              <a:buNone/>
            </a:pPr>
            <a:r>
              <a:rPr lang="en-US" sz="2000" dirty="0" smtClean="0"/>
              <a:t>	</a:t>
            </a:r>
          </a:p>
          <a:p>
            <a:pPr lvl="1">
              <a:buNone/>
            </a:pPr>
            <a:r>
              <a:rPr lang="en-US" sz="1900" dirty="0" smtClean="0"/>
              <a:t>This graph shows the popularity of Facebook </a:t>
            </a:r>
            <a:r>
              <a:rPr lang="en-US" sz="1900" dirty="0" smtClean="0">
                <a:solidFill>
                  <a:schemeClr val="bg1"/>
                </a:solidFill>
              </a:rPr>
              <a:t>among RI Year1 pupils. </a:t>
            </a:r>
          </a:p>
        </p:txBody>
      </p:sp>
      <p:graphicFrame>
        <p:nvGraphicFramePr>
          <p:cNvPr id="12" name="Chart 11"/>
          <p:cNvGraphicFramePr/>
          <p:nvPr>
            <p:extLst>
              <p:ext uri="{D42A27DB-BD31-4B8C-83A1-F6EECF244321}">
                <p14:modId xmlns:p14="http://schemas.microsoft.com/office/powerpoint/2010/main" val="1602472897"/>
              </p:ext>
            </p:extLst>
          </p:nvPr>
        </p:nvGraphicFramePr>
        <p:xfrm>
          <a:off x="1447800" y="2743200"/>
          <a:ext cx="7439025" cy="3733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 calcmode="lin" valueType="num">
                                      <p:cBhvr>
                                        <p:cTn id="15"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9">
                                            <p:txEl>
                                              <p:pRg st="0" end="0"/>
                                            </p:txEl>
                                          </p:spTgt>
                                        </p:tgtEl>
                                        <p:attrNameLst>
                                          <p:attrName>ppt_h</p:attrName>
                                        </p:attrNameLst>
                                      </p:cBhvr>
                                      <p:tavLst>
                                        <p:tav tm="0">
                                          <p:val>
                                            <p:fltVal val="0"/>
                                          </p:val>
                                        </p:tav>
                                        <p:tav tm="100000">
                                          <p:val>
                                            <p:strVal val="#ppt_h"/>
                                          </p:val>
                                        </p:tav>
                                      </p:tavLst>
                                    </p:anim>
                                    <p:animEffect transition="in" filter="fade">
                                      <p:cBhvr>
                                        <p:cTn id="17" dur="500"/>
                                        <p:tgtEl>
                                          <p:spTgt spid="9">
                                            <p:txEl>
                                              <p:pRg st="0" end="0"/>
                                            </p:txEl>
                                          </p:spTgt>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9">
                                            <p:txEl>
                                              <p:pRg st="1" end="1"/>
                                            </p:txEl>
                                          </p:spTgt>
                                        </p:tgtEl>
                                        <p:attrNameLst>
                                          <p:attrName>style.visibility</p:attrName>
                                        </p:attrNameLst>
                                      </p:cBhvr>
                                      <p:to>
                                        <p:strVal val="visible"/>
                                      </p:to>
                                    </p:set>
                                    <p:anim calcmode="lin" valueType="num">
                                      <p:cBhvr>
                                        <p:cTn id="20" dur="500" fill="hold"/>
                                        <p:tgtEl>
                                          <p:spTgt spid="9">
                                            <p:txEl>
                                              <p:pRg st="1" end="1"/>
                                            </p:txEl>
                                          </p:spTgt>
                                        </p:tgtEl>
                                        <p:attrNameLst>
                                          <p:attrName>ppt_w</p:attrName>
                                        </p:attrNameLst>
                                      </p:cBhvr>
                                      <p:tavLst>
                                        <p:tav tm="0">
                                          <p:val>
                                            <p:fltVal val="0"/>
                                          </p:val>
                                        </p:tav>
                                        <p:tav tm="100000">
                                          <p:val>
                                            <p:strVal val="#ppt_w"/>
                                          </p:val>
                                        </p:tav>
                                      </p:tavLst>
                                    </p:anim>
                                    <p:anim calcmode="lin" valueType="num">
                                      <p:cBhvr>
                                        <p:cTn id="21" dur="500" fill="hold"/>
                                        <p:tgtEl>
                                          <p:spTgt spid="9">
                                            <p:txEl>
                                              <p:pRg st="1" end="1"/>
                                            </p:txEl>
                                          </p:spTgt>
                                        </p:tgtEl>
                                        <p:attrNameLst>
                                          <p:attrName>ppt_h</p:attrName>
                                        </p:attrNameLst>
                                      </p:cBhvr>
                                      <p:tavLst>
                                        <p:tav tm="0">
                                          <p:val>
                                            <p:fltVal val="0"/>
                                          </p:val>
                                        </p:tav>
                                        <p:tav tm="100000">
                                          <p:val>
                                            <p:strVal val="#ppt_h"/>
                                          </p:val>
                                        </p:tav>
                                      </p:tavLst>
                                    </p:anim>
                                    <p:animEffect transition="in" filter="fade">
                                      <p:cBhvr>
                                        <p:cTn id="22" dur="500"/>
                                        <p:tgtEl>
                                          <p:spTgt spid="9">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580">
                                          <p:stCondLst>
                                            <p:cond delay="0"/>
                                          </p:stCondLst>
                                        </p:cTn>
                                        <p:tgtEl>
                                          <p:spTgt spid="12"/>
                                        </p:tgtEl>
                                      </p:cBhvr>
                                    </p:animEffect>
                                    <p:anim calcmode="lin" valueType="num">
                                      <p:cBhvr>
                                        <p:cTn id="28"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33" dur="26">
                                          <p:stCondLst>
                                            <p:cond delay="650"/>
                                          </p:stCondLst>
                                        </p:cTn>
                                        <p:tgtEl>
                                          <p:spTgt spid="12"/>
                                        </p:tgtEl>
                                      </p:cBhvr>
                                      <p:to x="100000" y="60000"/>
                                    </p:animScale>
                                    <p:animScale>
                                      <p:cBhvr>
                                        <p:cTn id="34" dur="166" decel="50000">
                                          <p:stCondLst>
                                            <p:cond delay="676"/>
                                          </p:stCondLst>
                                        </p:cTn>
                                        <p:tgtEl>
                                          <p:spTgt spid="12"/>
                                        </p:tgtEl>
                                      </p:cBhvr>
                                      <p:to x="100000" y="100000"/>
                                    </p:animScale>
                                    <p:animScale>
                                      <p:cBhvr>
                                        <p:cTn id="35" dur="26">
                                          <p:stCondLst>
                                            <p:cond delay="1312"/>
                                          </p:stCondLst>
                                        </p:cTn>
                                        <p:tgtEl>
                                          <p:spTgt spid="12"/>
                                        </p:tgtEl>
                                      </p:cBhvr>
                                      <p:to x="100000" y="80000"/>
                                    </p:animScale>
                                    <p:animScale>
                                      <p:cBhvr>
                                        <p:cTn id="36" dur="166" decel="50000">
                                          <p:stCondLst>
                                            <p:cond delay="1338"/>
                                          </p:stCondLst>
                                        </p:cTn>
                                        <p:tgtEl>
                                          <p:spTgt spid="12"/>
                                        </p:tgtEl>
                                      </p:cBhvr>
                                      <p:to x="100000" y="100000"/>
                                    </p:animScale>
                                    <p:animScale>
                                      <p:cBhvr>
                                        <p:cTn id="37" dur="26">
                                          <p:stCondLst>
                                            <p:cond delay="1642"/>
                                          </p:stCondLst>
                                        </p:cTn>
                                        <p:tgtEl>
                                          <p:spTgt spid="12"/>
                                        </p:tgtEl>
                                      </p:cBhvr>
                                      <p:to x="100000" y="90000"/>
                                    </p:animScale>
                                    <p:animScale>
                                      <p:cBhvr>
                                        <p:cTn id="38" dur="166" decel="50000">
                                          <p:stCondLst>
                                            <p:cond delay="1668"/>
                                          </p:stCondLst>
                                        </p:cTn>
                                        <p:tgtEl>
                                          <p:spTgt spid="12"/>
                                        </p:tgtEl>
                                      </p:cBhvr>
                                      <p:to x="100000" y="100000"/>
                                    </p:animScale>
                                    <p:animScale>
                                      <p:cBhvr>
                                        <p:cTn id="39" dur="26">
                                          <p:stCondLst>
                                            <p:cond delay="1808"/>
                                          </p:stCondLst>
                                        </p:cTn>
                                        <p:tgtEl>
                                          <p:spTgt spid="12"/>
                                        </p:tgtEl>
                                      </p:cBhvr>
                                      <p:to x="100000" y="95000"/>
                                    </p:animScale>
                                    <p:animScale>
                                      <p:cBhvr>
                                        <p:cTn id="40" dur="166" decel="50000">
                                          <p:stCondLst>
                                            <p:cond delay="1834"/>
                                          </p:stCondLst>
                                        </p:cTn>
                                        <p:tgtEl>
                                          <p:spTgt spid="1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bldGraphic spid="12"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Content Placeholder 2"/>
          <p:cNvSpPr>
            <a:spLocks noGrp="1"/>
          </p:cNvSpPr>
          <p:nvPr>
            <p:ph idx="1"/>
          </p:nvPr>
        </p:nvSpPr>
        <p:spPr/>
        <p:txBody>
          <a:bodyPr>
            <a:normAutofit/>
          </a:bodyPr>
          <a:lstStyle/>
          <a:p>
            <a:r>
              <a:rPr lang="en-US" sz="1900" dirty="0" smtClean="0"/>
              <a:t>This graph shows the amount of time the user uses </a:t>
            </a:r>
            <a:r>
              <a:rPr lang="en-US" sz="1900" dirty="0" smtClean="0">
                <a:solidFill>
                  <a:schemeClr val="bg1"/>
                </a:solidFill>
              </a:rPr>
              <a:t>Facebook.</a:t>
            </a:r>
          </a:p>
          <a:p>
            <a:endParaRPr lang="en-US" sz="1900" dirty="0">
              <a:solidFill>
                <a:schemeClr val="bg1"/>
              </a:solidFill>
            </a:endParaRPr>
          </a:p>
          <a:p>
            <a:endParaRPr lang="en-US" sz="1900" dirty="0" smtClean="0">
              <a:solidFill>
                <a:schemeClr val="bg1"/>
              </a:solidFill>
            </a:endParaRPr>
          </a:p>
          <a:p>
            <a:pPr marL="137160" indent="0">
              <a:buNone/>
            </a:pPr>
            <a:endParaRPr lang="en-US" sz="1900" dirty="0">
              <a:solidFill>
                <a:schemeClr val="bg1"/>
              </a:solidFill>
            </a:endParaRPr>
          </a:p>
        </p:txBody>
      </p:sp>
      <p:graphicFrame>
        <p:nvGraphicFramePr>
          <p:cNvPr id="4" name="Chart 3"/>
          <p:cNvGraphicFramePr/>
          <p:nvPr>
            <p:extLst>
              <p:ext uri="{D42A27DB-BD31-4B8C-83A1-F6EECF244321}">
                <p14:modId xmlns:p14="http://schemas.microsoft.com/office/powerpoint/2010/main" val="2346827004"/>
              </p:ext>
            </p:extLst>
          </p:nvPr>
        </p:nvGraphicFramePr>
        <p:xfrm>
          <a:off x="1143000" y="2590800"/>
          <a:ext cx="7162800" cy="3810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6"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down)">
                                      <p:cBhvr>
                                        <p:cTn id="20" dur="580">
                                          <p:stCondLst>
                                            <p:cond delay="0"/>
                                          </p:stCondLst>
                                        </p:cTn>
                                        <p:tgtEl>
                                          <p:spTgt spid="4"/>
                                        </p:tgtEl>
                                      </p:cBhvr>
                                    </p:animEffect>
                                    <p:anim calcmode="lin" valueType="num">
                                      <p:cBhvr>
                                        <p:cTn id="21"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6" dur="26">
                                          <p:stCondLst>
                                            <p:cond delay="650"/>
                                          </p:stCondLst>
                                        </p:cTn>
                                        <p:tgtEl>
                                          <p:spTgt spid="4"/>
                                        </p:tgtEl>
                                      </p:cBhvr>
                                      <p:to x="100000" y="60000"/>
                                    </p:animScale>
                                    <p:animScale>
                                      <p:cBhvr>
                                        <p:cTn id="27" dur="166" decel="50000">
                                          <p:stCondLst>
                                            <p:cond delay="676"/>
                                          </p:stCondLst>
                                        </p:cTn>
                                        <p:tgtEl>
                                          <p:spTgt spid="4"/>
                                        </p:tgtEl>
                                      </p:cBhvr>
                                      <p:to x="100000" y="100000"/>
                                    </p:animScale>
                                    <p:animScale>
                                      <p:cBhvr>
                                        <p:cTn id="28" dur="26">
                                          <p:stCondLst>
                                            <p:cond delay="1312"/>
                                          </p:stCondLst>
                                        </p:cTn>
                                        <p:tgtEl>
                                          <p:spTgt spid="4"/>
                                        </p:tgtEl>
                                      </p:cBhvr>
                                      <p:to x="100000" y="80000"/>
                                    </p:animScale>
                                    <p:animScale>
                                      <p:cBhvr>
                                        <p:cTn id="29" dur="166" decel="50000">
                                          <p:stCondLst>
                                            <p:cond delay="1338"/>
                                          </p:stCondLst>
                                        </p:cTn>
                                        <p:tgtEl>
                                          <p:spTgt spid="4"/>
                                        </p:tgtEl>
                                      </p:cBhvr>
                                      <p:to x="100000" y="100000"/>
                                    </p:animScale>
                                    <p:animScale>
                                      <p:cBhvr>
                                        <p:cTn id="30" dur="26">
                                          <p:stCondLst>
                                            <p:cond delay="1642"/>
                                          </p:stCondLst>
                                        </p:cTn>
                                        <p:tgtEl>
                                          <p:spTgt spid="4"/>
                                        </p:tgtEl>
                                      </p:cBhvr>
                                      <p:to x="100000" y="90000"/>
                                    </p:animScale>
                                    <p:animScale>
                                      <p:cBhvr>
                                        <p:cTn id="31" dur="166" decel="50000">
                                          <p:stCondLst>
                                            <p:cond delay="1668"/>
                                          </p:stCondLst>
                                        </p:cTn>
                                        <p:tgtEl>
                                          <p:spTgt spid="4"/>
                                        </p:tgtEl>
                                      </p:cBhvr>
                                      <p:to x="100000" y="100000"/>
                                    </p:animScale>
                                    <p:animScale>
                                      <p:cBhvr>
                                        <p:cTn id="32" dur="26">
                                          <p:stCondLst>
                                            <p:cond delay="1808"/>
                                          </p:stCondLst>
                                        </p:cTn>
                                        <p:tgtEl>
                                          <p:spTgt spid="4"/>
                                        </p:tgtEl>
                                      </p:cBhvr>
                                      <p:to x="100000" y="95000"/>
                                    </p:animScale>
                                    <p:animScale>
                                      <p:cBhvr>
                                        <p:cTn id="33"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Graphic spid="4" grpId="0">
        <p:bldAsOne/>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472</TotalTime>
  <Words>602</Words>
  <Application>Microsoft Office PowerPoint</Application>
  <PresentationFormat>On-screen Show (4:3)</PresentationFormat>
  <Paragraphs>141</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Flow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Findings</vt:lpstr>
      <vt:lpstr>Findings</vt:lpstr>
      <vt:lpstr>Application of findings</vt:lpstr>
      <vt:lpstr>Conclusion</vt:lpstr>
      <vt:lpstr>Conclusion</vt:lpstr>
      <vt:lpstr>Conclusion</vt:lpstr>
      <vt:lpstr>Acknowledgements</vt:lpstr>
      <vt:lpstr>PowerPoint Presentation</vt:lpstr>
      <vt:lpstr>Question and Answer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S9809864Z</dc:creator>
  <cp:lastModifiedBy>user</cp:lastModifiedBy>
  <cp:revision>39</cp:revision>
  <dcterms:created xsi:type="dcterms:W3CDTF">2011-03-28T06:06:11Z</dcterms:created>
  <dcterms:modified xsi:type="dcterms:W3CDTF">2011-04-16T09:21:20Z</dcterms:modified>
</cp:coreProperties>
</file>